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74" r:id="rId3"/>
    <p:sldId id="262" r:id="rId4"/>
    <p:sldId id="259" r:id="rId5"/>
    <p:sldId id="257" r:id="rId6"/>
    <p:sldId id="258" r:id="rId7"/>
    <p:sldId id="264" r:id="rId8"/>
    <p:sldId id="265" r:id="rId9"/>
    <p:sldId id="266" r:id="rId10"/>
    <p:sldId id="276" r:id="rId11"/>
    <p:sldId id="277" r:id="rId12"/>
    <p:sldId id="270" r:id="rId13"/>
    <p:sldId id="271" r:id="rId14"/>
    <p:sldId id="260" r:id="rId15"/>
    <p:sldId id="267" r:id="rId16"/>
    <p:sldId id="269" r:id="rId17"/>
    <p:sldId id="268" r:id="rId18"/>
    <p:sldId id="275" r:id="rId19"/>
    <p:sldId id="272" r:id="rId20"/>
    <p:sldId id="273" r:id="rId21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9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3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EC5B5A-0576-44CE-BF47-DD11878221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8183C9-9732-413D-908B-8BA75DADB712}">
      <dgm:prSet phldrT="[Texte]"/>
      <dgm:spPr/>
      <dgm:t>
        <a:bodyPr/>
        <a:lstStyle/>
        <a:p>
          <a:r>
            <a:rPr lang="fr-FR" dirty="0"/>
            <a:t>Saisie</a:t>
          </a:r>
          <a:endParaRPr lang="en-US" dirty="0"/>
        </a:p>
      </dgm:t>
    </dgm:pt>
    <dgm:pt modelId="{4EEE9BBB-FC23-4BF9-A6FB-479E83E4F794}" type="parTrans" cxnId="{04CFDF8D-471B-4252-BDB3-B122B496403E}">
      <dgm:prSet/>
      <dgm:spPr/>
      <dgm:t>
        <a:bodyPr/>
        <a:lstStyle/>
        <a:p>
          <a:endParaRPr lang="en-US"/>
        </a:p>
      </dgm:t>
    </dgm:pt>
    <dgm:pt modelId="{019FEB3E-0F8B-4478-B20A-E7E47B2CA56B}" type="sibTrans" cxnId="{04CFDF8D-471B-4252-BDB3-B122B496403E}">
      <dgm:prSet/>
      <dgm:spPr/>
      <dgm:t>
        <a:bodyPr/>
        <a:lstStyle/>
        <a:p>
          <a:endParaRPr lang="en-US"/>
        </a:p>
      </dgm:t>
    </dgm:pt>
    <dgm:pt modelId="{56A5D39D-96C1-4B50-857A-6B7F3FCAC664}">
      <dgm:prSet phldrT="[Texte]"/>
      <dgm:spPr/>
      <dgm:t>
        <a:bodyPr/>
        <a:lstStyle/>
        <a:p>
          <a:r>
            <a:rPr lang="fr-FR" dirty="0"/>
            <a:t>Directement dans les tables</a:t>
          </a:r>
          <a:endParaRPr lang="en-US" dirty="0"/>
        </a:p>
      </dgm:t>
    </dgm:pt>
    <dgm:pt modelId="{75374FA9-1A49-4F22-84E9-74B12BEE046E}" type="parTrans" cxnId="{B5D6FBF9-4CA9-4FF3-8B63-70B429243DE7}">
      <dgm:prSet/>
      <dgm:spPr/>
      <dgm:t>
        <a:bodyPr/>
        <a:lstStyle/>
        <a:p>
          <a:endParaRPr lang="en-US"/>
        </a:p>
      </dgm:t>
    </dgm:pt>
    <dgm:pt modelId="{B334AF3A-EA26-4F5F-9F45-5BEF7E3376ED}" type="sibTrans" cxnId="{B5D6FBF9-4CA9-4FF3-8B63-70B429243DE7}">
      <dgm:prSet/>
      <dgm:spPr/>
      <dgm:t>
        <a:bodyPr/>
        <a:lstStyle/>
        <a:p>
          <a:endParaRPr lang="en-US"/>
        </a:p>
      </dgm:t>
    </dgm:pt>
    <dgm:pt modelId="{6FC546DD-D864-4386-8A3D-A17986878522}">
      <dgm:prSet phldrT="[Texte]"/>
      <dgm:spPr/>
      <dgm:t>
        <a:bodyPr/>
        <a:lstStyle/>
        <a:p>
          <a:r>
            <a:rPr lang="fr-FR" dirty="0"/>
            <a:t>Stockage</a:t>
          </a:r>
          <a:endParaRPr lang="en-US" dirty="0"/>
        </a:p>
      </dgm:t>
    </dgm:pt>
    <dgm:pt modelId="{EAD848EC-28E4-456C-8CF6-27FFB95FDE76}" type="parTrans" cxnId="{3EB43414-73C2-411C-BB55-65E60D33C6DD}">
      <dgm:prSet/>
      <dgm:spPr/>
      <dgm:t>
        <a:bodyPr/>
        <a:lstStyle/>
        <a:p>
          <a:endParaRPr lang="en-US"/>
        </a:p>
      </dgm:t>
    </dgm:pt>
    <dgm:pt modelId="{B82D212E-8DCC-49F4-8DF6-9CE61FC9F3FA}" type="sibTrans" cxnId="{3EB43414-73C2-411C-BB55-65E60D33C6DD}">
      <dgm:prSet/>
      <dgm:spPr/>
      <dgm:t>
        <a:bodyPr/>
        <a:lstStyle/>
        <a:p>
          <a:endParaRPr lang="en-US"/>
        </a:p>
      </dgm:t>
    </dgm:pt>
    <dgm:pt modelId="{9EE65B72-2C09-4433-9741-EAEC0A05364A}">
      <dgm:prSet phldrT="[Texte]"/>
      <dgm:spPr/>
      <dgm:t>
        <a:bodyPr/>
        <a:lstStyle/>
        <a:p>
          <a:r>
            <a:rPr lang="fr-FR" dirty="0"/>
            <a:t>En dehors d'Excel</a:t>
          </a:r>
          <a:endParaRPr lang="en-US" dirty="0"/>
        </a:p>
      </dgm:t>
    </dgm:pt>
    <dgm:pt modelId="{C17FADFF-78B8-4721-9B79-176A5791A666}" type="parTrans" cxnId="{2C5E35F8-D3EC-4692-B4E3-0E813E67FA22}">
      <dgm:prSet/>
      <dgm:spPr/>
      <dgm:t>
        <a:bodyPr/>
        <a:lstStyle/>
        <a:p>
          <a:endParaRPr lang="en-US"/>
        </a:p>
      </dgm:t>
    </dgm:pt>
    <dgm:pt modelId="{0D2B763B-738D-49C4-A133-99DA87A21934}" type="sibTrans" cxnId="{2C5E35F8-D3EC-4692-B4E3-0E813E67FA22}">
      <dgm:prSet/>
      <dgm:spPr/>
      <dgm:t>
        <a:bodyPr/>
        <a:lstStyle/>
        <a:p>
          <a:endParaRPr lang="en-US"/>
        </a:p>
      </dgm:t>
    </dgm:pt>
    <dgm:pt modelId="{143FACB7-92FF-4FC7-BE84-E6EA7CF329DC}">
      <dgm:prSet phldrT="[Texte]"/>
      <dgm:spPr/>
      <dgm:t>
        <a:bodyPr/>
        <a:lstStyle/>
        <a:p>
          <a:r>
            <a:rPr lang="fr-FR" dirty="0"/>
            <a:t>Reporting</a:t>
          </a:r>
          <a:endParaRPr lang="en-US" dirty="0"/>
        </a:p>
      </dgm:t>
    </dgm:pt>
    <dgm:pt modelId="{F35BEE39-F6F7-4E3A-8D7E-EAA4C55B63EF}" type="parTrans" cxnId="{C21E8F1B-13A7-4D9E-85C5-876A695C11E6}">
      <dgm:prSet/>
      <dgm:spPr/>
      <dgm:t>
        <a:bodyPr/>
        <a:lstStyle/>
        <a:p>
          <a:endParaRPr lang="en-US"/>
        </a:p>
      </dgm:t>
    </dgm:pt>
    <dgm:pt modelId="{3913250A-32A2-4520-98CE-7BE633F42A0A}" type="sibTrans" cxnId="{C21E8F1B-13A7-4D9E-85C5-876A695C11E6}">
      <dgm:prSet/>
      <dgm:spPr/>
      <dgm:t>
        <a:bodyPr/>
        <a:lstStyle/>
        <a:p>
          <a:endParaRPr lang="en-US"/>
        </a:p>
      </dgm:t>
    </dgm:pt>
    <dgm:pt modelId="{FF6A1A87-A5B0-435B-ACC5-3DF8D21688D7}">
      <dgm:prSet phldrT="[Texte]"/>
      <dgm:spPr/>
      <dgm:t>
        <a:bodyPr/>
        <a:lstStyle/>
        <a:p>
          <a:r>
            <a:rPr lang="fr-FR" dirty="0"/>
            <a:t>Tableaux Croisés Dynamiques</a:t>
          </a:r>
          <a:endParaRPr lang="en-US" dirty="0"/>
        </a:p>
      </dgm:t>
    </dgm:pt>
    <dgm:pt modelId="{415608E7-000E-4731-BD2A-0E04F7A9C858}" type="parTrans" cxnId="{7B46D47E-A56B-44ED-8DE8-2230A4C510A6}">
      <dgm:prSet/>
      <dgm:spPr/>
      <dgm:t>
        <a:bodyPr/>
        <a:lstStyle/>
        <a:p>
          <a:endParaRPr lang="en-US"/>
        </a:p>
      </dgm:t>
    </dgm:pt>
    <dgm:pt modelId="{BCD1EBE6-C8A8-4388-96A3-E0CD62ABEC7E}" type="sibTrans" cxnId="{7B46D47E-A56B-44ED-8DE8-2230A4C510A6}">
      <dgm:prSet/>
      <dgm:spPr/>
      <dgm:t>
        <a:bodyPr/>
        <a:lstStyle/>
        <a:p>
          <a:endParaRPr lang="en-US"/>
        </a:p>
      </dgm:t>
    </dgm:pt>
    <dgm:pt modelId="{9400B756-23AD-46B2-B2D6-E07DE107D794}">
      <dgm:prSet phldrT="[Texte]"/>
      <dgm:spPr/>
      <dgm:t>
        <a:bodyPr/>
        <a:lstStyle/>
        <a:p>
          <a:r>
            <a:rPr lang="fr-FR" dirty="0"/>
            <a:t>Via un formulaire VBA</a:t>
          </a:r>
          <a:endParaRPr lang="en-US" dirty="0"/>
        </a:p>
      </dgm:t>
    </dgm:pt>
    <dgm:pt modelId="{2F91728C-36D0-4EA9-BBA6-64DCB103B861}" type="parTrans" cxnId="{4E9876A4-ED2C-40DB-A73F-15CD1658634D}">
      <dgm:prSet/>
      <dgm:spPr/>
      <dgm:t>
        <a:bodyPr/>
        <a:lstStyle/>
        <a:p>
          <a:endParaRPr lang="en-US"/>
        </a:p>
      </dgm:t>
    </dgm:pt>
    <dgm:pt modelId="{3E800839-F174-42E6-938F-D9AFB35C211B}" type="sibTrans" cxnId="{4E9876A4-ED2C-40DB-A73F-15CD1658634D}">
      <dgm:prSet/>
      <dgm:spPr/>
      <dgm:t>
        <a:bodyPr/>
        <a:lstStyle/>
        <a:p>
          <a:endParaRPr lang="en-US"/>
        </a:p>
      </dgm:t>
    </dgm:pt>
    <dgm:pt modelId="{9815BDAA-160D-46D6-AE56-8440A5F852E2}">
      <dgm:prSet phldrT="[Texte]"/>
      <dgm:spPr/>
      <dgm:t>
        <a:bodyPr/>
        <a:lstStyle/>
        <a:p>
          <a:r>
            <a:rPr lang="fr-FR" dirty="0"/>
            <a:t>Formules dynamiques propagées</a:t>
          </a:r>
          <a:endParaRPr lang="en-US" dirty="0"/>
        </a:p>
      </dgm:t>
    </dgm:pt>
    <dgm:pt modelId="{9BE795B4-9E3B-4128-89F4-AA395C8D72B8}" type="parTrans" cxnId="{F4EF0678-00CD-41D8-AB8A-A3E1753A3D86}">
      <dgm:prSet/>
      <dgm:spPr/>
      <dgm:t>
        <a:bodyPr/>
        <a:lstStyle/>
        <a:p>
          <a:endParaRPr lang="en-US"/>
        </a:p>
      </dgm:t>
    </dgm:pt>
    <dgm:pt modelId="{8C74ED58-8455-4AD4-863E-FFFCF49012CE}" type="sibTrans" cxnId="{F4EF0678-00CD-41D8-AB8A-A3E1753A3D86}">
      <dgm:prSet/>
      <dgm:spPr/>
      <dgm:t>
        <a:bodyPr/>
        <a:lstStyle/>
        <a:p>
          <a:endParaRPr lang="en-US"/>
        </a:p>
      </dgm:t>
    </dgm:pt>
    <dgm:pt modelId="{D93B821F-370B-4B5F-ADCA-9A3C6E2712C0}">
      <dgm:prSet phldrT="[Texte]"/>
      <dgm:spPr/>
      <dgm:t>
        <a:bodyPr/>
        <a:lstStyle/>
        <a:p>
          <a:r>
            <a:rPr lang="fr-FR" dirty="0"/>
            <a:t>Segment</a:t>
          </a:r>
          <a:endParaRPr lang="en-US" dirty="0"/>
        </a:p>
      </dgm:t>
    </dgm:pt>
    <dgm:pt modelId="{D1CEDF7A-E9D7-42CD-9DF6-DDA7EA57BD93}" type="parTrans" cxnId="{AF563BE0-A11F-42D5-9F19-4DBEF1A8E10E}">
      <dgm:prSet/>
      <dgm:spPr/>
      <dgm:t>
        <a:bodyPr/>
        <a:lstStyle/>
        <a:p>
          <a:endParaRPr lang="en-US"/>
        </a:p>
      </dgm:t>
    </dgm:pt>
    <dgm:pt modelId="{F1673399-9235-448D-8919-5DC6A3A5F127}" type="sibTrans" cxnId="{AF563BE0-A11F-42D5-9F19-4DBEF1A8E10E}">
      <dgm:prSet/>
      <dgm:spPr/>
      <dgm:t>
        <a:bodyPr/>
        <a:lstStyle/>
        <a:p>
          <a:endParaRPr lang="en-US"/>
        </a:p>
      </dgm:t>
    </dgm:pt>
    <dgm:pt modelId="{4D4A2B8D-3A15-4232-AEE8-3220EB551FCA}">
      <dgm:prSet phldrT="[Texte]"/>
      <dgm:spPr/>
      <dgm:t>
        <a:bodyPr/>
        <a:lstStyle/>
        <a:p>
          <a:r>
            <a:rPr lang="fr-FR" dirty="0"/>
            <a:t>PowerBI</a:t>
          </a:r>
          <a:endParaRPr lang="en-US" dirty="0"/>
        </a:p>
      </dgm:t>
    </dgm:pt>
    <dgm:pt modelId="{F89493B7-648F-4986-A250-BD34936E856E}" type="parTrans" cxnId="{DEB8535E-8B2F-470D-8191-840E5C13FF59}">
      <dgm:prSet/>
      <dgm:spPr/>
      <dgm:t>
        <a:bodyPr/>
        <a:lstStyle/>
        <a:p>
          <a:endParaRPr lang="en-US"/>
        </a:p>
      </dgm:t>
    </dgm:pt>
    <dgm:pt modelId="{CAF513D4-47D4-4309-800A-751CF922CF55}" type="sibTrans" cxnId="{DEB8535E-8B2F-470D-8191-840E5C13FF59}">
      <dgm:prSet/>
      <dgm:spPr/>
      <dgm:t>
        <a:bodyPr/>
        <a:lstStyle/>
        <a:p>
          <a:endParaRPr lang="en-US"/>
        </a:p>
      </dgm:t>
    </dgm:pt>
    <dgm:pt modelId="{D14F668E-90C7-4065-BA64-27C876F12BF8}">
      <dgm:prSet phldrT="[Texte]"/>
      <dgm:spPr/>
      <dgm:t>
        <a:bodyPr/>
        <a:lstStyle/>
        <a:p>
          <a:r>
            <a:rPr lang="fr-FR" dirty="0"/>
            <a:t>Via un formulaire dans Excel</a:t>
          </a:r>
          <a:endParaRPr lang="en-US" dirty="0"/>
        </a:p>
      </dgm:t>
    </dgm:pt>
    <dgm:pt modelId="{6F10A830-F4CE-4AB3-81F4-8BCA2A2CA988}" type="parTrans" cxnId="{96E96257-ABD0-4B44-B5F1-5DF815B112BF}">
      <dgm:prSet/>
      <dgm:spPr/>
      <dgm:t>
        <a:bodyPr/>
        <a:lstStyle/>
        <a:p>
          <a:endParaRPr lang="en-US"/>
        </a:p>
      </dgm:t>
    </dgm:pt>
    <dgm:pt modelId="{2A71EF93-02AC-4867-8203-F34263F48860}" type="sibTrans" cxnId="{96E96257-ABD0-4B44-B5F1-5DF815B112BF}">
      <dgm:prSet/>
      <dgm:spPr/>
      <dgm:t>
        <a:bodyPr/>
        <a:lstStyle/>
        <a:p>
          <a:endParaRPr lang="en-US"/>
        </a:p>
      </dgm:t>
    </dgm:pt>
    <dgm:pt modelId="{AD835ABE-38C3-4DC9-BA41-6E51006F9F55}">
      <dgm:prSet phldrT="[Texte]"/>
      <dgm:spPr/>
      <dgm:t>
        <a:bodyPr/>
        <a:lstStyle/>
        <a:p>
          <a:r>
            <a:rPr lang="fr-FR" dirty="0" err="1"/>
            <a:t>PowerPivot</a:t>
          </a:r>
          <a:r>
            <a:rPr lang="fr-FR" dirty="0"/>
            <a:t> - Modèle de données pour les relations et certains calculs</a:t>
          </a:r>
          <a:endParaRPr lang="en-US" dirty="0"/>
        </a:p>
      </dgm:t>
    </dgm:pt>
    <dgm:pt modelId="{95055C21-7AE2-422B-96AA-BE2A17252825}" type="parTrans" cxnId="{A806C754-9724-4B31-A670-658D9710EBDB}">
      <dgm:prSet/>
      <dgm:spPr/>
      <dgm:t>
        <a:bodyPr/>
        <a:lstStyle/>
        <a:p>
          <a:endParaRPr lang="en-US"/>
        </a:p>
      </dgm:t>
    </dgm:pt>
    <dgm:pt modelId="{B61776DE-2DB1-43D9-80E4-23505BD30313}" type="sibTrans" cxnId="{A806C754-9724-4B31-A670-658D9710EBDB}">
      <dgm:prSet/>
      <dgm:spPr/>
      <dgm:t>
        <a:bodyPr/>
        <a:lstStyle/>
        <a:p>
          <a:endParaRPr lang="en-US"/>
        </a:p>
      </dgm:t>
    </dgm:pt>
    <dgm:pt modelId="{4957F8D0-F350-4DAB-8476-9ECA0135F24C}">
      <dgm:prSet phldrT="[Texte]"/>
      <dgm:spPr/>
      <dgm:t>
        <a:bodyPr/>
        <a:lstStyle/>
        <a:p>
          <a:r>
            <a:rPr lang="fr-FR" dirty="0"/>
            <a:t>Plusieurs tables reliées dans Excel</a:t>
          </a:r>
          <a:endParaRPr lang="en-US" dirty="0"/>
        </a:p>
      </dgm:t>
    </dgm:pt>
    <dgm:pt modelId="{0BB4A2EB-FC1B-4141-8999-A9BAA921ADE3}" type="parTrans" cxnId="{BD3B1638-9853-495B-BF21-4C117D0E10D5}">
      <dgm:prSet/>
      <dgm:spPr/>
      <dgm:t>
        <a:bodyPr/>
        <a:lstStyle/>
        <a:p>
          <a:endParaRPr lang="en-US"/>
        </a:p>
      </dgm:t>
    </dgm:pt>
    <dgm:pt modelId="{EC0DBE27-CFD5-462E-81CA-89BDB305846C}" type="sibTrans" cxnId="{BD3B1638-9853-495B-BF21-4C117D0E10D5}">
      <dgm:prSet/>
      <dgm:spPr/>
      <dgm:t>
        <a:bodyPr/>
        <a:lstStyle/>
        <a:p>
          <a:endParaRPr lang="en-US"/>
        </a:p>
      </dgm:t>
    </dgm:pt>
    <dgm:pt modelId="{C116E4DF-B64C-437E-AF92-8DE98EBB3FA0}">
      <dgm:prSet phldrT="[Texte]"/>
      <dgm:spPr/>
      <dgm:t>
        <a:bodyPr/>
        <a:lstStyle/>
        <a:p>
          <a:r>
            <a:rPr lang="fr-FR" dirty="0"/>
            <a:t>Une seule table</a:t>
          </a:r>
          <a:endParaRPr lang="en-US" dirty="0"/>
        </a:p>
      </dgm:t>
    </dgm:pt>
    <dgm:pt modelId="{C3241968-BB25-4216-B0E1-96FE801C4CCF}" type="parTrans" cxnId="{FB072C41-4FBC-419E-999E-5BCE4200DA21}">
      <dgm:prSet/>
      <dgm:spPr/>
      <dgm:t>
        <a:bodyPr/>
        <a:lstStyle/>
        <a:p>
          <a:endParaRPr lang="en-US"/>
        </a:p>
      </dgm:t>
    </dgm:pt>
    <dgm:pt modelId="{A11D76A7-5694-4D54-A880-A968AC1A55A4}" type="sibTrans" cxnId="{FB072C41-4FBC-419E-999E-5BCE4200DA21}">
      <dgm:prSet/>
      <dgm:spPr/>
      <dgm:t>
        <a:bodyPr/>
        <a:lstStyle/>
        <a:p>
          <a:endParaRPr lang="en-US"/>
        </a:p>
      </dgm:t>
    </dgm:pt>
    <dgm:pt modelId="{E4D6DCEC-B54C-431E-ADEC-547CD3557C2A}" type="pres">
      <dgm:prSet presAssocID="{3BEC5B5A-0576-44CE-BF47-DD1187822117}" presName="linear" presStyleCnt="0">
        <dgm:presLayoutVars>
          <dgm:animLvl val="lvl"/>
          <dgm:resizeHandles val="exact"/>
        </dgm:presLayoutVars>
      </dgm:prSet>
      <dgm:spPr/>
    </dgm:pt>
    <dgm:pt modelId="{71107559-8A39-456A-997E-260D9D229E92}" type="pres">
      <dgm:prSet presAssocID="{918183C9-9732-413D-908B-8BA75DADB71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602FE21-92EA-4F34-A377-CD9D2ED917BF}" type="pres">
      <dgm:prSet presAssocID="{918183C9-9732-413D-908B-8BA75DADB712}" presName="childText" presStyleLbl="revTx" presStyleIdx="0" presStyleCnt="3">
        <dgm:presLayoutVars>
          <dgm:bulletEnabled val="1"/>
        </dgm:presLayoutVars>
      </dgm:prSet>
      <dgm:spPr/>
    </dgm:pt>
    <dgm:pt modelId="{E080A179-2F3A-4CFC-AA66-A38E102591F2}" type="pres">
      <dgm:prSet presAssocID="{6FC546DD-D864-4386-8A3D-A1798687852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2237661-8C69-460E-8B6F-A35C6D49F0DB}" type="pres">
      <dgm:prSet presAssocID="{6FC546DD-D864-4386-8A3D-A17986878522}" presName="childText" presStyleLbl="revTx" presStyleIdx="1" presStyleCnt="3">
        <dgm:presLayoutVars>
          <dgm:bulletEnabled val="1"/>
        </dgm:presLayoutVars>
      </dgm:prSet>
      <dgm:spPr/>
    </dgm:pt>
    <dgm:pt modelId="{9256729C-3458-4A5E-BEA1-5D2A193EE7F5}" type="pres">
      <dgm:prSet presAssocID="{143FACB7-92FF-4FC7-BE84-E6EA7CF329D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7EE628F-08F1-457D-90C4-5E47D94995C6}" type="pres">
      <dgm:prSet presAssocID="{143FACB7-92FF-4FC7-BE84-E6EA7CF329DC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F0B52E04-423C-4C11-9371-B6AAF4D40BA5}" type="presOf" srcId="{918183C9-9732-413D-908B-8BA75DADB712}" destId="{71107559-8A39-456A-997E-260D9D229E92}" srcOrd="0" destOrd="0" presId="urn:microsoft.com/office/officeart/2005/8/layout/vList2"/>
    <dgm:cxn modelId="{3EB43414-73C2-411C-BB55-65E60D33C6DD}" srcId="{3BEC5B5A-0576-44CE-BF47-DD1187822117}" destId="{6FC546DD-D864-4386-8A3D-A17986878522}" srcOrd="1" destOrd="0" parTransId="{EAD848EC-28E4-456C-8CF6-27FFB95FDE76}" sibTransId="{B82D212E-8DCC-49F4-8DF6-9CE61FC9F3FA}"/>
    <dgm:cxn modelId="{A40EFF18-591E-49B5-9037-38042868C1B7}" type="presOf" srcId="{FF6A1A87-A5B0-435B-ACC5-3DF8D21688D7}" destId="{B7EE628F-08F1-457D-90C4-5E47D94995C6}" srcOrd="0" destOrd="0" presId="urn:microsoft.com/office/officeart/2005/8/layout/vList2"/>
    <dgm:cxn modelId="{C21E8F1B-13A7-4D9E-85C5-876A695C11E6}" srcId="{3BEC5B5A-0576-44CE-BF47-DD1187822117}" destId="{143FACB7-92FF-4FC7-BE84-E6EA7CF329DC}" srcOrd="2" destOrd="0" parTransId="{F35BEE39-F6F7-4E3A-8D7E-EAA4C55B63EF}" sibTransId="{3913250A-32A2-4520-98CE-7BE633F42A0A}"/>
    <dgm:cxn modelId="{E2F3A621-17CB-4492-81AD-FB7000666B8F}" type="presOf" srcId="{9815BDAA-160D-46D6-AE56-8440A5F852E2}" destId="{B7EE628F-08F1-457D-90C4-5E47D94995C6}" srcOrd="0" destOrd="1" presId="urn:microsoft.com/office/officeart/2005/8/layout/vList2"/>
    <dgm:cxn modelId="{CD267C25-F366-4F2F-99EE-157B436A9300}" type="presOf" srcId="{D93B821F-370B-4B5F-ADCA-9A3C6E2712C0}" destId="{B7EE628F-08F1-457D-90C4-5E47D94995C6}" srcOrd="0" destOrd="2" presId="urn:microsoft.com/office/officeart/2005/8/layout/vList2"/>
    <dgm:cxn modelId="{026F9F35-7D3D-40B5-A137-58CF5C7A9FC4}" type="presOf" srcId="{D14F668E-90C7-4065-BA64-27C876F12BF8}" destId="{8602FE21-92EA-4F34-A377-CD9D2ED917BF}" srcOrd="0" destOrd="2" presId="urn:microsoft.com/office/officeart/2005/8/layout/vList2"/>
    <dgm:cxn modelId="{BD3B1638-9853-495B-BF21-4C117D0E10D5}" srcId="{6FC546DD-D864-4386-8A3D-A17986878522}" destId="{4957F8D0-F350-4DAB-8476-9ECA0135F24C}" srcOrd="2" destOrd="0" parTransId="{0BB4A2EB-FC1B-4141-8999-A9BAA921ADE3}" sibTransId="{EC0DBE27-CFD5-462E-81CA-89BDB305846C}"/>
    <dgm:cxn modelId="{DEB8535E-8B2F-470D-8191-840E5C13FF59}" srcId="{143FACB7-92FF-4FC7-BE84-E6EA7CF329DC}" destId="{4D4A2B8D-3A15-4232-AEE8-3220EB551FCA}" srcOrd="3" destOrd="0" parTransId="{F89493B7-648F-4986-A250-BD34936E856E}" sibTransId="{CAF513D4-47D4-4309-800A-751CF922CF55}"/>
    <dgm:cxn modelId="{FB072C41-4FBC-419E-999E-5BCE4200DA21}" srcId="{6FC546DD-D864-4386-8A3D-A17986878522}" destId="{C116E4DF-B64C-437E-AF92-8DE98EBB3FA0}" srcOrd="1" destOrd="0" parTransId="{C3241968-BB25-4216-B0E1-96FE801C4CCF}" sibTransId="{A11D76A7-5694-4D54-A880-A968AC1A55A4}"/>
    <dgm:cxn modelId="{41993466-D7F0-4B3D-8F8D-18CDA6AF7785}" type="presOf" srcId="{3BEC5B5A-0576-44CE-BF47-DD1187822117}" destId="{E4D6DCEC-B54C-431E-ADEC-547CD3557C2A}" srcOrd="0" destOrd="0" presId="urn:microsoft.com/office/officeart/2005/8/layout/vList2"/>
    <dgm:cxn modelId="{637D5E66-F6CC-44D2-88F4-E1076CF4BCEB}" type="presOf" srcId="{AD835ABE-38C3-4DC9-BA41-6E51006F9F55}" destId="{B2237661-8C69-460E-8B6F-A35C6D49F0DB}" srcOrd="0" destOrd="3" presId="urn:microsoft.com/office/officeart/2005/8/layout/vList2"/>
    <dgm:cxn modelId="{A806C754-9724-4B31-A670-658D9710EBDB}" srcId="{6FC546DD-D864-4386-8A3D-A17986878522}" destId="{AD835ABE-38C3-4DC9-BA41-6E51006F9F55}" srcOrd="3" destOrd="0" parTransId="{95055C21-7AE2-422B-96AA-BE2A17252825}" sibTransId="{B61776DE-2DB1-43D9-80E4-23505BD30313}"/>
    <dgm:cxn modelId="{24D3F955-FB59-4724-969A-8BB0F7F9CDA2}" type="presOf" srcId="{4D4A2B8D-3A15-4232-AEE8-3220EB551FCA}" destId="{B7EE628F-08F1-457D-90C4-5E47D94995C6}" srcOrd="0" destOrd="3" presId="urn:microsoft.com/office/officeart/2005/8/layout/vList2"/>
    <dgm:cxn modelId="{96E96257-ABD0-4B44-B5F1-5DF815B112BF}" srcId="{918183C9-9732-413D-908B-8BA75DADB712}" destId="{D14F668E-90C7-4065-BA64-27C876F12BF8}" srcOrd="2" destOrd="0" parTransId="{6F10A830-F4CE-4AB3-81F4-8BCA2A2CA988}" sibTransId="{2A71EF93-02AC-4867-8203-F34263F48860}"/>
    <dgm:cxn modelId="{F4EF0678-00CD-41D8-AB8A-A3E1753A3D86}" srcId="{143FACB7-92FF-4FC7-BE84-E6EA7CF329DC}" destId="{9815BDAA-160D-46D6-AE56-8440A5F852E2}" srcOrd="1" destOrd="0" parTransId="{9BE795B4-9E3B-4128-89F4-AA395C8D72B8}" sibTransId="{8C74ED58-8455-4AD4-863E-FFFCF49012CE}"/>
    <dgm:cxn modelId="{7B46D47E-A56B-44ED-8DE8-2230A4C510A6}" srcId="{143FACB7-92FF-4FC7-BE84-E6EA7CF329DC}" destId="{FF6A1A87-A5B0-435B-ACC5-3DF8D21688D7}" srcOrd="0" destOrd="0" parTransId="{415608E7-000E-4731-BD2A-0E04F7A9C858}" sibTransId="{BCD1EBE6-C8A8-4388-96A3-E0CD62ABEC7E}"/>
    <dgm:cxn modelId="{04CFDF8D-471B-4252-BDB3-B122B496403E}" srcId="{3BEC5B5A-0576-44CE-BF47-DD1187822117}" destId="{918183C9-9732-413D-908B-8BA75DADB712}" srcOrd="0" destOrd="0" parTransId="{4EEE9BBB-FC23-4BF9-A6FB-479E83E4F794}" sibTransId="{019FEB3E-0F8B-4478-B20A-E7E47B2CA56B}"/>
    <dgm:cxn modelId="{DDAA569B-5653-496A-AD39-D52BDB524C41}" type="presOf" srcId="{6FC546DD-D864-4386-8A3D-A17986878522}" destId="{E080A179-2F3A-4CFC-AA66-A38E102591F2}" srcOrd="0" destOrd="0" presId="urn:microsoft.com/office/officeart/2005/8/layout/vList2"/>
    <dgm:cxn modelId="{4E9876A4-ED2C-40DB-A73F-15CD1658634D}" srcId="{918183C9-9732-413D-908B-8BA75DADB712}" destId="{9400B756-23AD-46B2-B2D6-E07DE107D794}" srcOrd="1" destOrd="0" parTransId="{2F91728C-36D0-4EA9-BBA6-64DCB103B861}" sibTransId="{3E800839-F174-42E6-938F-D9AFB35C211B}"/>
    <dgm:cxn modelId="{400B74AA-CE9F-403A-B470-D9B6CB4C1E02}" type="presOf" srcId="{C116E4DF-B64C-437E-AF92-8DE98EBB3FA0}" destId="{B2237661-8C69-460E-8B6F-A35C6D49F0DB}" srcOrd="0" destOrd="1" presId="urn:microsoft.com/office/officeart/2005/8/layout/vList2"/>
    <dgm:cxn modelId="{A01674BE-7985-4E41-8173-B6A119FA2BB8}" type="presOf" srcId="{143FACB7-92FF-4FC7-BE84-E6EA7CF329DC}" destId="{9256729C-3458-4A5E-BEA1-5D2A193EE7F5}" srcOrd="0" destOrd="0" presId="urn:microsoft.com/office/officeart/2005/8/layout/vList2"/>
    <dgm:cxn modelId="{4AB755D4-3F42-480E-80B8-B5190FE35B5E}" type="presOf" srcId="{9400B756-23AD-46B2-B2D6-E07DE107D794}" destId="{8602FE21-92EA-4F34-A377-CD9D2ED917BF}" srcOrd="0" destOrd="1" presId="urn:microsoft.com/office/officeart/2005/8/layout/vList2"/>
    <dgm:cxn modelId="{AF563BE0-A11F-42D5-9F19-4DBEF1A8E10E}" srcId="{143FACB7-92FF-4FC7-BE84-E6EA7CF329DC}" destId="{D93B821F-370B-4B5F-ADCA-9A3C6E2712C0}" srcOrd="2" destOrd="0" parTransId="{D1CEDF7A-E9D7-42CD-9DF6-DDA7EA57BD93}" sibTransId="{F1673399-9235-448D-8919-5DC6A3A5F127}"/>
    <dgm:cxn modelId="{9DCCB1F0-88B7-4046-A0C1-9D7248DE60C0}" type="presOf" srcId="{4957F8D0-F350-4DAB-8476-9ECA0135F24C}" destId="{B2237661-8C69-460E-8B6F-A35C6D49F0DB}" srcOrd="0" destOrd="2" presId="urn:microsoft.com/office/officeart/2005/8/layout/vList2"/>
    <dgm:cxn modelId="{2C5E35F8-D3EC-4692-B4E3-0E813E67FA22}" srcId="{6FC546DD-D864-4386-8A3D-A17986878522}" destId="{9EE65B72-2C09-4433-9741-EAEC0A05364A}" srcOrd="0" destOrd="0" parTransId="{C17FADFF-78B8-4721-9B79-176A5791A666}" sibTransId="{0D2B763B-738D-49C4-A133-99DA87A21934}"/>
    <dgm:cxn modelId="{B5D6FBF9-4CA9-4FF3-8B63-70B429243DE7}" srcId="{918183C9-9732-413D-908B-8BA75DADB712}" destId="{56A5D39D-96C1-4B50-857A-6B7F3FCAC664}" srcOrd="0" destOrd="0" parTransId="{75374FA9-1A49-4F22-84E9-74B12BEE046E}" sibTransId="{B334AF3A-EA26-4F5F-9F45-5BEF7E3376ED}"/>
    <dgm:cxn modelId="{AC03EBFD-32EA-431C-97E1-9389261DDF62}" type="presOf" srcId="{9EE65B72-2C09-4433-9741-EAEC0A05364A}" destId="{B2237661-8C69-460E-8B6F-A35C6D49F0DB}" srcOrd="0" destOrd="0" presId="urn:microsoft.com/office/officeart/2005/8/layout/vList2"/>
    <dgm:cxn modelId="{B54A38FF-5115-48C1-BB13-47E8A4F21376}" type="presOf" srcId="{56A5D39D-96C1-4B50-857A-6B7F3FCAC664}" destId="{8602FE21-92EA-4F34-A377-CD9D2ED917BF}" srcOrd="0" destOrd="0" presId="urn:microsoft.com/office/officeart/2005/8/layout/vList2"/>
    <dgm:cxn modelId="{E580F276-4FDA-458C-AEA7-C1D8576A670B}" type="presParOf" srcId="{E4D6DCEC-B54C-431E-ADEC-547CD3557C2A}" destId="{71107559-8A39-456A-997E-260D9D229E92}" srcOrd="0" destOrd="0" presId="urn:microsoft.com/office/officeart/2005/8/layout/vList2"/>
    <dgm:cxn modelId="{469F33EE-C659-4BE5-9381-DA9EC3F147D1}" type="presParOf" srcId="{E4D6DCEC-B54C-431E-ADEC-547CD3557C2A}" destId="{8602FE21-92EA-4F34-A377-CD9D2ED917BF}" srcOrd="1" destOrd="0" presId="urn:microsoft.com/office/officeart/2005/8/layout/vList2"/>
    <dgm:cxn modelId="{BADB4523-D214-401B-B447-2AADDDF0C314}" type="presParOf" srcId="{E4D6DCEC-B54C-431E-ADEC-547CD3557C2A}" destId="{E080A179-2F3A-4CFC-AA66-A38E102591F2}" srcOrd="2" destOrd="0" presId="urn:microsoft.com/office/officeart/2005/8/layout/vList2"/>
    <dgm:cxn modelId="{441E3062-286C-4974-9408-C0151AC4D134}" type="presParOf" srcId="{E4D6DCEC-B54C-431E-ADEC-547CD3557C2A}" destId="{B2237661-8C69-460E-8B6F-A35C6D49F0DB}" srcOrd="3" destOrd="0" presId="urn:microsoft.com/office/officeart/2005/8/layout/vList2"/>
    <dgm:cxn modelId="{9E38DBD0-9203-494D-978C-A8E1E6DECCC9}" type="presParOf" srcId="{E4D6DCEC-B54C-431E-ADEC-547CD3557C2A}" destId="{9256729C-3458-4A5E-BEA1-5D2A193EE7F5}" srcOrd="4" destOrd="0" presId="urn:microsoft.com/office/officeart/2005/8/layout/vList2"/>
    <dgm:cxn modelId="{66EEE857-99A3-41ED-8DA8-144D6E30804A}" type="presParOf" srcId="{E4D6DCEC-B54C-431E-ADEC-547CD3557C2A}" destId="{B7EE628F-08F1-457D-90C4-5E47D94995C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07559-8A39-456A-997E-260D9D229E92}">
      <dsp:nvSpPr>
        <dsp:cNvPr id="0" name=""/>
        <dsp:cNvSpPr/>
      </dsp:nvSpPr>
      <dsp:spPr>
        <a:xfrm>
          <a:off x="0" y="87657"/>
          <a:ext cx="7685088" cy="4276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Saisie</a:t>
          </a:r>
          <a:endParaRPr lang="en-US" sz="1700" kern="1200" dirty="0"/>
        </a:p>
      </dsp:txBody>
      <dsp:txXfrm>
        <a:off x="20875" y="108532"/>
        <a:ext cx="7643338" cy="385885"/>
      </dsp:txXfrm>
    </dsp:sp>
    <dsp:sp modelId="{8602FE21-92EA-4F34-A377-CD9D2ED917BF}">
      <dsp:nvSpPr>
        <dsp:cNvPr id="0" name=""/>
        <dsp:cNvSpPr/>
      </dsp:nvSpPr>
      <dsp:spPr>
        <a:xfrm>
          <a:off x="0" y="515292"/>
          <a:ext cx="7685088" cy="7213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00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300" kern="1200" dirty="0"/>
            <a:t>Directement dans les tables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300" kern="1200" dirty="0"/>
            <a:t>Via un formulaire VBA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300" kern="1200" dirty="0"/>
            <a:t>Via un formulaire dans Excel</a:t>
          </a:r>
          <a:endParaRPr lang="en-US" sz="1300" kern="1200" dirty="0"/>
        </a:p>
      </dsp:txBody>
      <dsp:txXfrm>
        <a:off x="0" y="515292"/>
        <a:ext cx="7685088" cy="721395"/>
      </dsp:txXfrm>
    </dsp:sp>
    <dsp:sp modelId="{E080A179-2F3A-4CFC-AA66-A38E102591F2}">
      <dsp:nvSpPr>
        <dsp:cNvPr id="0" name=""/>
        <dsp:cNvSpPr/>
      </dsp:nvSpPr>
      <dsp:spPr>
        <a:xfrm>
          <a:off x="0" y="1236687"/>
          <a:ext cx="7685088" cy="4276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Stockage</a:t>
          </a:r>
          <a:endParaRPr lang="en-US" sz="1700" kern="1200" dirty="0"/>
        </a:p>
      </dsp:txBody>
      <dsp:txXfrm>
        <a:off x="20875" y="1257562"/>
        <a:ext cx="7643338" cy="385885"/>
      </dsp:txXfrm>
    </dsp:sp>
    <dsp:sp modelId="{B2237661-8C69-460E-8B6F-A35C6D49F0DB}">
      <dsp:nvSpPr>
        <dsp:cNvPr id="0" name=""/>
        <dsp:cNvSpPr/>
      </dsp:nvSpPr>
      <dsp:spPr>
        <a:xfrm>
          <a:off x="0" y="1664322"/>
          <a:ext cx="7685088" cy="950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00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300" kern="1200" dirty="0"/>
            <a:t>En dehors d'Excel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300" kern="1200" dirty="0"/>
            <a:t>Une seule table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300" kern="1200" dirty="0"/>
            <a:t>Plusieurs tables reliées dans Excel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300" kern="1200" dirty="0" err="1"/>
            <a:t>PowerPivot</a:t>
          </a:r>
          <a:r>
            <a:rPr lang="fr-FR" sz="1300" kern="1200" dirty="0"/>
            <a:t> - Modèle de données pour les relations et certains calculs</a:t>
          </a:r>
          <a:endParaRPr lang="en-US" sz="1300" kern="1200" dirty="0"/>
        </a:p>
      </dsp:txBody>
      <dsp:txXfrm>
        <a:off x="0" y="1664322"/>
        <a:ext cx="7685088" cy="950130"/>
      </dsp:txXfrm>
    </dsp:sp>
    <dsp:sp modelId="{9256729C-3458-4A5E-BEA1-5D2A193EE7F5}">
      <dsp:nvSpPr>
        <dsp:cNvPr id="0" name=""/>
        <dsp:cNvSpPr/>
      </dsp:nvSpPr>
      <dsp:spPr>
        <a:xfrm>
          <a:off x="0" y="2614452"/>
          <a:ext cx="7685088" cy="4276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Reporting</a:t>
          </a:r>
          <a:endParaRPr lang="en-US" sz="1700" kern="1200" dirty="0"/>
        </a:p>
      </dsp:txBody>
      <dsp:txXfrm>
        <a:off x="20875" y="2635327"/>
        <a:ext cx="7643338" cy="385885"/>
      </dsp:txXfrm>
    </dsp:sp>
    <dsp:sp modelId="{B7EE628F-08F1-457D-90C4-5E47D94995C6}">
      <dsp:nvSpPr>
        <dsp:cNvPr id="0" name=""/>
        <dsp:cNvSpPr/>
      </dsp:nvSpPr>
      <dsp:spPr>
        <a:xfrm>
          <a:off x="0" y="3042087"/>
          <a:ext cx="7685088" cy="9501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002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300" kern="1200" dirty="0"/>
            <a:t>Tableaux Croisés Dynamiques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300" kern="1200" dirty="0"/>
            <a:t>Formules dynamiques propagées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300" kern="1200" dirty="0"/>
            <a:t>Segment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300" kern="1200" dirty="0"/>
            <a:t>PowerBI</a:t>
          </a:r>
          <a:endParaRPr lang="en-US" sz="1300" kern="1200" dirty="0"/>
        </a:p>
      </dsp:txBody>
      <dsp:txXfrm>
        <a:off x="0" y="3042087"/>
        <a:ext cx="7685088" cy="950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1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7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4ECD05-4E94-4A60-8FDA-700BF100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8BCB0EB2-4067-418C-9465-9D4C7124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37999-41E7-446D-8C53-B904C3CE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CA96E-9DD9-4172-B63B-50DF43B5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31F99E9D-6528-47AC-B178-7032D0E17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071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1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56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1FBD0A-9F7B-4EBB-9982-B55F5F980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8CFF0B8-0BA9-4DD9-B7B2-0655DC841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B910E-9B87-4291-987B-6883212C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8A8D14-28CA-4095-B2FA-E48B3150A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1D1F176A-19F1-4537-800D-210F29EC1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1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BFA9BB-A51E-4D09-8602-5AD90104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A60257A1-779B-4048-BC0D-1EA579B5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F4B5D0-AA24-4702-9C01-FC1A03E7B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03BB88-350D-4DE0-BB34-870F64356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:a16="http://schemas.microsoft.com/office/drawing/2014/main" id="{4A8025C0-8995-4863-A847-7ED1F8CC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7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8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8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9AFA4-EB8E-4091-A5E2-1B9D163A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F25018FE-FB44-4E2E-A181-B3476F3E8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7CD4B-70DE-49E2-A336-B6F43F58F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7639D4-740A-4B71-8393-99CA375EB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3A5846DF-A106-4887-BE2C-DCD89DAA6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3C1870-4E69-4DE7-BF2F-DE8A7881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7439AB1C-A8A1-4745-9625-B18FE916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DDC4D-D9AA-48F8-BD10-2D20F146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D5B578-4971-4ADC-97D8-B9CEF52AA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50457195-385D-490A-91AB-30B969C61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0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3/21/2023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1388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5" r:id="rId6"/>
    <p:sldLayoutId id="2147483680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xlerateur.com/divers/2019/10/07/powerquery-conserver-les-donnees-saisies-dans-excel-et-liee-a-une-requete-externe-9839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Background Fill">
            <a:extLst>
              <a:ext uri="{FF2B5EF4-FFF2-40B4-BE49-F238E27FC236}">
                <a16:creationId xmlns:a16="http://schemas.microsoft.com/office/drawing/2014/main" id="{A7971386-B2B0-4A38-8D3B-8CF23AAA6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olor Fill">
            <a:extLst>
              <a:ext uri="{FF2B5EF4-FFF2-40B4-BE49-F238E27FC236}">
                <a16:creationId xmlns:a16="http://schemas.microsoft.com/office/drawing/2014/main" id="{8BECD55C-E611-4BCD-B45E-BF01D6234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Graphic 9">
            <a:extLst>
              <a:ext uri="{FF2B5EF4-FFF2-40B4-BE49-F238E27FC236}">
                <a16:creationId xmlns:a16="http://schemas.microsoft.com/office/drawing/2014/main" id="{1B8F0E52-7B96-44E2-BC48-F2D2BAC46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1129" y="0"/>
            <a:ext cx="6905281" cy="6858000"/>
          </a:xfrm>
          <a:custGeom>
            <a:avLst/>
            <a:gdLst>
              <a:gd name="connsiteX0" fmla="*/ 6861546 w 6861545"/>
              <a:gd name="connsiteY0" fmla="*/ 6861546 h 6861545"/>
              <a:gd name="connsiteX1" fmla="*/ 3435812 w 6861545"/>
              <a:gd name="connsiteY1" fmla="*/ 6861546 h 6861545"/>
              <a:gd name="connsiteX2" fmla="*/ 0 w 6861545"/>
              <a:gd name="connsiteY2" fmla="*/ 3425734 h 6861545"/>
              <a:gd name="connsiteX3" fmla="*/ 0 w 6861545"/>
              <a:gd name="connsiteY3" fmla="*/ 0 h 6861545"/>
              <a:gd name="connsiteX4" fmla="*/ 3425734 w 6861545"/>
              <a:gd name="connsiteY4" fmla="*/ 0 h 6861545"/>
              <a:gd name="connsiteX5" fmla="*/ 6861546 w 6861545"/>
              <a:gd name="connsiteY5" fmla="*/ 3435812 h 6861545"/>
              <a:gd name="connsiteX6" fmla="*/ 6861546 w 6861545"/>
              <a:gd name="connsiteY6" fmla="*/ 6861546 h 6861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61545" h="6861545">
                <a:moveTo>
                  <a:pt x="6861546" y="6861546"/>
                </a:moveTo>
                <a:lnTo>
                  <a:pt x="3435812" y="6861546"/>
                </a:lnTo>
                <a:cubicBezTo>
                  <a:pt x="1538245" y="6861546"/>
                  <a:pt x="0" y="5323301"/>
                  <a:pt x="0" y="3425734"/>
                </a:cubicBezTo>
                <a:lnTo>
                  <a:pt x="0" y="0"/>
                </a:lnTo>
                <a:lnTo>
                  <a:pt x="3425734" y="0"/>
                </a:lnTo>
                <a:cubicBezTo>
                  <a:pt x="5323301" y="0"/>
                  <a:pt x="6861546" y="1538245"/>
                  <a:pt x="6861546" y="3435812"/>
                </a:cubicBezTo>
                <a:lnTo>
                  <a:pt x="6861546" y="6861546"/>
                </a:lnTo>
                <a:close/>
              </a:path>
            </a:pathLst>
          </a:custGeom>
          <a:solidFill>
            <a:schemeClr val="accent4">
              <a:alpha val="2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1" name="Texture">
            <a:extLst>
              <a:ext uri="{FF2B5EF4-FFF2-40B4-BE49-F238E27FC236}">
                <a16:creationId xmlns:a16="http://schemas.microsoft.com/office/drawing/2014/main" id="{0D29D77D-2D4E-4868-960B-BEDA724F5C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34D8EA4-2EE1-F2A7-F851-E8932BD25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199" y="676656"/>
            <a:ext cx="4597559" cy="3063240"/>
          </a:xfrm>
        </p:spPr>
        <p:txBody>
          <a:bodyPr>
            <a:normAutofit/>
          </a:bodyPr>
          <a:lstStyle/>
          <a:p>
            <a:r>
              <a:rPr lang="fr-FR" dirty="0"/>
              <a:t>Les secrets de la gestion de données dans Modern Excel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AA17FF4-BF75-A8B2-1D2E-1941CDC0FA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199" y="3840480"/>
            <a:ext cx="4597559" cy="2315845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5" name="Image 4" descr="Une image contenant lunettes&#10;&#10;Description générée automatiquement">
            <a:extLst>
              <a:ext uri="{FF2B5EF4-FFF2-40B4-BE49-F238E27FC236}">
                <a16:creationId xmlns:a16="http://schemas.microsoft.com/office/drawing/2014/main" id="{BF86696C-60F8-D643-574C-4FAD67CB87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9" r="5335"/>
          <a:stretch/>
        </p:blipFill>
        <p:spPr>
          <a:xfrm>
            <a:off x="5825067" y="590"/>
            <a:ext cx="5994400" cy="689439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7827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F5D03B-A0A9-A7CC-BDF0-B39659ADD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plus difficiles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042FD3-07EE-4585-AEF1-73557EE27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Des données à rentrer au mois le mois…</a:t>
            </a:r>
          </a:p>
          <a:p>
            <a:pPr lvl="1"/>
            <a:r>
              <a:rPr lang="fr-FR" dirty="0"/>
              <a:t>En théorie : saisie avec deux colonnes, une pour le montant et une pour la date.</a:t>
            </a:r>
          </a:p>
          <a:p>
            <a:pPr lvl="1"/>
            <a:r>
              <a:rPr lang="fr-FR" dirty="0"/>
              <a:t>En pratique : saisie mois après mois</a:t>
            </a:r>
          </a:p>
          <a:p>
            <a:r>
              <a:rPr lang="fr-FR" dirty="0"/>
              <a:t>Pas de solution vraiment simple, mais…</a:t>
            </a:r>
          </a:p>
          <a:p>
            <a:pPr lvl="1"/>
            <a:r>
              <a:rPr lang="fr-FR" dirty="0" err="1"/>
              <a:t>Unpivot</a:t>
            </a:r>
            <a:r>
              <a:rPr lang="fr-FR" dirty="0"/>
              <a:t> table avec PowerQuery</a:t>
            </a:r>
          </a:p>
          <a:p>
            <a:pPr lvl="1"/>
            <a:r>
              <a:rPr lang="fr-FR" dirty="0"/>
              <a:t>Ou alors, on fait attention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9970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F5D03B-A0A9-A7CC-BDF0-B39659ADD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plus difficiles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042FD3-07EE-4585-AEF1-73557EE27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Autres cas de figure facilement gérables</a:t>
            </a:r>
          </a:p>
          <a:p>
            <a:pPr lvl="1"/>
            <a:r>
              <a:rPr lang="fr-FR" dirty="0"/>
              <a:t>Plusieurs tableaux sur plusieurs feuilles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6946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F5D03B-A0A9-A7CC-BDF0-B39659ADD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Cas plus difficiles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042FD3-07EE-4585-AEF1-73557EE27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Si données externes</a:t>
            </a:r>
          </a:p>
          <a:p>
            <a:pPr lvl="1"/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https://www.xlerateur.com/divers/2019/10/07/powerquery-conserver-les-donnees-saisies-dans-excel-et-liee-a-une-requete-externe-9839/</a:t>
            </a:r>
            <a:r>
              <a:rPr lang="fr-FR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6440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33B795-23E9-FE8B-66B8-057940AD9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Rappel sur les bases de données relationnelles</a:t>
            </a:r>
            <a:endParaRPr lang="en-US" dirty="0"/>
          </a:p>
        </p:txBody>
      </p:sp>
      <p:pic>
        <p:nvPicPr>
          <p:cNvPr id="5" name="Espace réservé du contenu 4" descr="Une image contenant diagramme&#10;&#10;Description générée automatiquement">
            <a:extLst>
              <a:ext uri="{FF2B5EF4-FFF2-40B4-BE49-F238E27FC236}">
                <a16:creationId xmlns:a16="http://schemas.microsoft.com/office/drawing/2014/main" id="{B7D3005A-4216-1B09-1B1D-45E40AC7A5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857" y="2269596"/>
            <a:ext cx="6997356" cy="3636721"/>
          </a:xfr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789F4F5-7A36-CF1C-A99D-374C2C2199CD}"/>
              </a:ext>
            </a:extLst>
          </p:cNvPr>
          <p:cNvSpPr txBox="1"/>
          <p:nvPr/>
        </p:nvSpPr>
        <p:spPr>
          <a:xfrm>
            <a:off x="0" y="6182302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https://www.informatique-bureautique.com/moodle/mod/page/view.php?id=2185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0151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6016A5-69C6-7700-6713-A2AF06081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PowerPivot</a:t>
            </a:r>
            <a:r>
              <a:rPr lang="fr-FR" dirty="0"/>
              <a:t> et le modèle de données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ED7695-7A96-0409-D736-E50BE84B4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Ajouter </a:t>
            </a:r>
            <a:r>
              <a:rPr lang="fr-FR" dirty="0" err="1"/>
              <a:t>PowerPivot</a:t>
            </a:r>
            <a:endParaRPr lang="fr-FR" dirty="0"/>
          </a:p>
          <a:p>
            <a:r>
              <a:rPr lang="fr-FR" dirty="0"/>
              <a:t>Ajouter des tables au modèle de données</a:t>
            </a:r>
          </a:p>
          <a:p>
            <a:r>
              <a:rPr lang="fr-FR" dirty="0"/>
              <a:t>Créer les connexions</a:t>
            </a:r>
          </a:p>
          <a:p>
            <a:r>
              <a:rPr lang="fr-FR" dirty="0"/>
              <a:t>Rapatrier vers un TCD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21994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C03ACF-5498-22DC-0FF7-2DFCE5A22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effectLst/>
              </a:rPr>
              <a:t>La fonction FILTRE avec les tableaux structurés (oui, en contradiction apparente avec le point précédent !)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BAA9A6-A7CA-F666-8065-D0FCB5D60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8349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13E8F1-F534-ADF4-EB78-9E771082D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FILTRE, BYROW, LAMBDA et SOUS.TOTAL avec les segments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DAAB2F-45B7-0127-9FC2-F73EB2E1EB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0270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330AD8-9083-E62F-D612-CEE45505F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effectLst/>
              </a:rPr>
              <a:t>Des touches de raccourci indispensables, mais peu connues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6A6C72C-5FD7-8157-2F7C-E8C4C2CF6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CTRL + *, puis CTRL + .</a:t>
            </a:r>
          </a:p>
          <a:p>
            <a:r>
              <a:rPr lang="fr-FR" dirty="0"/>
              <a:t>CTRL + MAJ + L, deux fois</a:t>
            </a:r>
          </a:p>
          <a:p>
            <a:r>
              <a:rPr lang="fr-FR" dirty="0"/>
              <a:t>CTRL + L</a:t>
            </a:r>
          </a:p>
          <a:p>
            <a:r>
              <a:rPr lang="fr-FR" dirty="0"/>
              <a:t>CTRL + ESPACE</a:t>
            </a:r>
          </a:p>
          <a:p>
            <a:r>
              <a:rPr lang="fr-FR" dirty="0"/>
              <a:t>F3</a:t>
            </a:r>
          </a:p>
          <a:p>
            <a:r>
              <a:rPr lang="fr-FR" dirty="0"/>
              <a:t>CTRL + Début</a:t>
            </a:r>
          </a:p>
          <a:p>
            <a:r>
              <a:rPr lang="fr-FR" dirty="0"/>
              <a:t>CTRL + Fin</a:t>
            </a:r>
          </a:p>
          <a:p>
            <a:r>
              <a:rPr lang="fr-FR" dirty="0"/>
              <a:t>CTRL + flèches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303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C9EC98-34BC-07C0-C045-2D8DFB153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peu de VBA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0686AE-7EEC-A3D2-586D-3641D25EE6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Création automatique de noms</a:t>
            </a:r>
          </a:p>
          <a:p>
            <a:pPr lvl="1"/>
            <a:r>
              <a:rPr lang="fr-FR" dirty="0"/>
              <a:t>Demander à </a:t>
            </a:r>
            <a:r>
              <a:rPr lang="fr-FR" dirty="0" err="1"/>
              <a:t>ChatGPT</a:t>
            </a:r>
            <a:endParaRPr lang="fr-FR" dirty="0"/>
          </a:p>
          <a:p>
            <a:r>
              <a:rPr lang="fr-FR" dirty="0"/>
              <a:t>Envoi par email d'une sauvegarde lors de la fermeture ou lors de la sauvegarde du fichier (si on ne fait pas encore confiance à OneDrive)</a:t>
            </a:r>
          </a:p>
          <a:p>
            <a:pPr lvl="1"/>
            <a:r>
              <a:rPr lang="fr-FR" dirty="0"/>
              <a:t>Idem…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8150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1DBC78-4848-BE6A-4418-054BE9AB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effectLst/>
              </a:rPr>
              <a:t>Démonstration de </a:t>
            </a:r>
            <a:r>
              <a:rPr lang="fr-FR" dirty="0" err="1">
                <a:effectLst/>
              </a:rPr>
              <a:t>FormXL</a:t>
            </a:r>
            <a:r>
              <a:rPr lang="fr-FR" dirty="0">
                <a:effectLst/>
              </a:rPr>
              <a:t> Pro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D583AF-91DD-B5FE-CA5B-F9BFADFC4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2744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A71DC-9CD6-7EDC-F9A0-B974F89DA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Vue d'ensemble</a:t>
            </a:r>
            <a:endParaRPr lang="en-US" dirty="0"/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9951FDA4-7172-849C-5708-2D15898887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2673948"/>
              </p:ext>
            </p:extLst>
          </p:nvPr>
        </p:nvGraphicFramePr>
        <p:xfrm>
          <a:off x="457200" y="2097088"/>
          <a:ext cx="7685088" cy="407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047333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EC2CEF-D415-B52E-0A12-511AB1E34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grand merci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02EDC4-08C2-5C38-9B11-A903C5108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301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70FC7F-6759-587C-887F-62043FC67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effectLst/>
              </a:rPr>
              <a:t>Excel : quand l’utiliser et quand l’éviter à tout prix ?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1AE586-DCF5-DF98-0A44-8115EC8BC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Multi-utilisateurs et déploiements</a:t>
            </a:r>
          </a:p>
          <a:p>
            <a:r>
              <a:rPr lang="fr-FR" dirty="0"/>
              <a:t>Très grandes tables de données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9748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9588BD-5BF3-8CDF-B9A0-A6DB15B45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668049"/>
            <a:ext cx="4917112" cy="789092"/>
          </a:xfrm>
        </p:spPr>
        <p:txBody>
          <a:bodyPr>
            <a:normAutofit fontScale="90000"/>
          </a:bodyPr>
          <a:lstStyle/>
          <a:p>
            <a:r>
              <a:rPr lang="fr-FR" dirty="0"/>
              <a:t>En 2010…La base toujours d'actualité!</a:t>
            </a:r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726005A-7017-CEF8-7E14-59D8B06669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308" y="198750"/>
            <a:ext cx="6268365" cy="487204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FD02580-335E-1F4E-0C04-0D867F24937A}"/>
              </a:ext>
            </a:extLst>
          </p:cNvPr>
          <p:cNvSpPr txBox="1"/>
          <p:nvPr/>
        </p:nvSpPr>
        <p:spPr>
          <a:xfrm>
            <a:off x="6304936" y="5635319"/>
            <a:ext cx="60969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https://www.xlerateur.com/divers/2010/05/14/les-13-regles-d%e2%80%99or-pour-utiliser-excel-comme-gestionnaire-de-donnees-612/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9421C9F7-0D3E-100A-DE73-F3CAF715145A}"/>
              </a:ext>
            </a:extLst>
          </p:cNvPr>
          <p:cNvSpPr txBox="1"/>
          <p:nvPr/>
        </p:nvSpPr>
        <p:spPr>
          <a:xfrm>
            <a:off x="457201" y="1874615"/>
            <a:ext cx="48050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Mais ce matin avec deux clients</a:t>
            </a:r>
            <a:br>
              <a:rPr lang="fr-FR" dirty="0"/>
            </a:br>
            <a:r>
              <a:rPr lang="fr-FR" dirty="0"/>
              <a:t> - Pas de tableaux</a:t>
            </a:r>
            <a:br>
              <a:rPr lang="fr-FR" dirty="0"/>
            </a:br>
            <a:r>
              <a:rPr lang="fr-FR" dirty="0"/>
              <a:t> - Lignes vides et filtres sur une plage disjointe</a:t>
            </a:r>
          </a:p>
          <a:p>
            <a:r>
              <a:rPr lang="fr-FR" dirty="0"/>
              <a:t> - Pas de clef primaire</a:t>
            </a:r>
            <a:br>
              <a:rPr lang="fr-FR" dirty="0"/>
            </a:br>
            <a:r>
              <a:rPr lang="fr-FR" dirty="0"/>
              <a:t> - Structure des données</a:t>
            </a:r>
            <a:endParaRPr lang="en-US" dirty="0"/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B6654A10-6E32-3838-1115-D23ECC1BD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0401" y="3429000"/>
            <a:ext cx="3770866" cy="33286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2112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D0EECD-BF17-211F-15FF-379AC77DF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En 2023…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E2B2BF-A4D1-740C-A3F7-B35FDB165F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UNIQUE =&gt; Listes</a:t>
            </a:r>
          </a:p>
          <a:p>
            <a:r>
              <a:rPr lang="fr-FR" dirty="0"/>
              <a:t>FILTRE</a:t>
            </a:r>
          </a:p>
          <a:p>
            <a:r>
              <a:rPr lang="fr-FR" dirty="0"/>
              <a:t>SEGMENTS</a:t>
            </a:r>
          </a:p>
          <a:p>
            <a:r>
              <a:rPr lang="fr-FR" dirty="0"/>
              <a:t>LISTES DYNAMIQUES</a:t>
            </a:r>
          </a:p>
          <a:p>
            <a:r>
              <a:rPr lang="fr-FR" dirty="0"/>
              <a:t>MODÈLE DE DONNÉES</a:t>
            </a:r>
          </a:p>
          <a:p>
            <a:r>
              <a:rPr lang="fr-FR" dirty="0"/>
              <a:t>POWER QUERY</a:t>
            </a:r>
          </a:p>
          <a:p>
            <a:endParaRPr lang="fr-FR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5455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F17D0E-7D86-225F-F29C-9861C0033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effectLst/>
              </a:rPr>
              <a:t>Les tableaux structurés.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00E2D1E-6196-B0E0-5337-0CFFF6AC65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CTRL + L</a:t>
            </a:r>
          </a:p>
          <a:p>
            <a:r>
              <a:rPr lang="fr-FR" dirty="0"/>
              <a:t>CTRL + T</a:t>
            </a:r>
          </a:p>
          <a:p>
            <a:r>
              <a:rPr lang="fr-FR" dirty="0"/>
              <a:t>Tout de suite nommer le tableau</a:t>
            </a:r>
          </a:p>
          <a:p>
            <a:r>
              <a:rPr lang="fr-FR" dirty="0"/>
              <a:t>Pas de retour à la ligne dans le tableau</a:t>
            </a:r>
          </a:p>
          <a:p>
            <a:r>
              <a:rPr lang="fr-FR" dirty="0"/>
              <a:t>Choisir des clefs primaires sous forme de nombres. Éviter les lettres ou les formats spéciaux (e.g. 000001)</a:t>
            </a:r>
          </a:p>
          <a:p>
            <a:r>
              <a:rPr lang="fr-FR" dirty="0"/>
              <a:t>Nommer les cellules</a:t>
            </a:r>
          </a:p>
          <a:p>
            <a:pPr lvl="1"/>
            <a:r>
              <a:rPr lang="fr-FR" dirty="0" err="1"/>
              <a:t>ChatGPT</a:t>
            </a:r>
            <a:r>
              <a:rPr lang="fr-FR" dirty="0"/>
              <a:t> à la rescousse (10 minutes)</a:t>
            </a:r>
          </a:p>
          <a:p>
            <a:r>
              <a:rPr lang="fr-FR" dirty="0"/>
              <a:t>Pourquoi ?</a:t>
            </a:r>
          </a:p>
          <a:p>
            <a:pPr lvl="1"/>
            <a:r>
              <a:rPr lang="fr-FR" dirty="0"/>
              <a:t>Ajout des segments</a:t>
            </a:r>
          </a:p>
          <a:p>
            <a:pPr lvl="1"/>
            <a:r>
              <a:rPr lang="fr-FR" dirty="0"/>
              <a:t>TCD liés directement</a:t>
            </a:r>
          </a:p>
          <a:p>
            <a:pPr lvl="1"/>
            <a:r>
              <a:rPr lang="fr-FR" dirty="0"/>
              <a:t>A terme, une meilleure structure de données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1074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8464D6-1342-E916-1BB2-B75C168EB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effectLst/>
              </a:rPr>
              <a:t>Les listes et la validation des données. 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06BB8A-6BAD-EA37-0844-7CF0E44BF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2095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C068C6-B292-C716-5461-43F6938CA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effectLst/>
              </a:rPr>
              <a:t>Des listes dynamiques et incorruptibles</a:t>
            </a: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F371D7-BE0A-EE76-DA50-C5050B722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effectLst/>
              </a:rPr>
              <a:t>Solution pour une gestion de données efficace utilisant des plages propagées. </a:t>
            </a:r>
          </a:p>
          <a:p>
            <a:r>
              <a:rPr lang="fr-FR" dirty="0"/>
              <a:t>Le # dans un nom de plage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4063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C694E9-ABBC-8651-2AF8-EC4EA1BA7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effectLst/>
              </a:rPr>
              <a:t>Les listes en cascades dans vos tables</a:t>
            </a:r>
            <a:br>
              <a:rPr lang="fr-FR" dirty="0">
                <a:effectLst/>
              </a:rPr>
            </a:br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3F799B-4599-F918-753D-B863D4FBF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Qu'est ce qu'une liste en cascade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44936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ropicVTI">
  <a:themeElements>
    <a:clrScheme name="Tropic">
      <a:dk1>
        <a:srgbClr val="000000"/>
      </a:dk1>
      <a:lt1>
        <a:sysClr val="window" lastClr="FFFFFF"/>
      </a:lt1>
      <a:dk2>
        <a:srgbClr val="09392F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68E74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7265</TotalTime>
  <Words>528</Words>
  <Application>Microsoft Office PowerPoint</Application>
  <PresentationFormat>Grand écran</PresentationFormat>
  <Paragraphs>86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3" baseType="lpstr">
      <vt:lpstr>Arial</vt:lpstr>
      <vt:lpstr>Gill Sans Nova</vt:lpstr>
      <vt:lpstr>TropicVTI</vt:lpstr>
      <vt:lpstr>Les secrets de la gestion de données dans Modern Excel</vt:lpstr>
      <vt:lpstr>Vue d'ensemble</vt:lpstr>
      <vt:lpstr>Excel : quand l’utiliser et quand l’éviter à tout prix ?</vt:lpstr>
      <vt:lpstr>En 2010…La base toujours d'actualité!</vt:lpstr>
      <vt:lpstr>En 2023…</vt:lpstr>
      <vt:lpstr>Les tableaux structurés.</vt:lpstr>
      <vt:lpstr>Les listes et la validation des données. </vt:lpstr>
      <vt:lpstr>Des listes dynamiques et incorruptibles</vt:lpstr>
      <vt:lpstr>Les listes en cascades dans vos tables </vt:lpstr>
      <vt:lpstr>Cas plus difficiles</vt:lpstr>
      <vt:lpstr>Cas plus difficiles</vt:lpstr>
      <vt:lpstr>Cas plus difficiles</vt:lpstr>
      <vt:lpstr>Rappel sur les bases de données relationnelles</vt:lpstr>
      <vt:lpstr>PowerPivot et le modèle de données</vt:lpstr>
      <vt:lpstr>La fonction FILTRE avec les tableaux structurés (oui, en contradiction apparente avec le point précédent !)</vt:lpstr>
      <vt:lpstr>FILTRE, BYROW, LAMBDA et SOUS.TOTAL avec les segments</vt:lpstr>
      <vt:lpstr>Des touches de raccourci indispensables, mais peu connues</vt:lpstr>
      <vt:lpstr>Un peu de VBA</vt:lpstr>
      <vt:lpstr>Démonstration de FormXL Pro</vt:lpstr>
      <vt:lpstr>Un grand merci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secrets de la gestion de données réussie dans Modern Excel</dc:title>
  <dc:creator>Gaetan Mourmant</dc:creator>
  <cp:lastModifiedBy>Gaetan Mourmant</cp:lastModifiedBy>
  <cp:revision>14</cp:revision>
  <dcterms:created xsi:type="dcterms:W3CDTF">2023-03-10T15:28:30Z</dcterms:created>
  <dcterms:modified xsi:type="dcterms:W3CDTF">2023-03-21T18:55:23Z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3E1722D9-6EC7-4B6C-B64D-C02599BB1E28</vt:lpwstr>
  </property>
  <property fmtid="{D5CDD505-2E9C-101B-9397-08002B2CF9AE}" pid="3" name="ArticulatePath">
    <vt:lpwstr>Les secrets de la gestion de données réussie</vt:lpwstr>
  </property>
</Properties>
</file>