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8" r:id="rId2"/>
    <p:sldId id="281" r:id="rId3"/>
    <p:sldId id="266" r:id="rId4"/>
    <p:sldId id="304" r:id="rId5"/>
    <p:sldId id="261" r:id="rId6"/>
    <p:sldId id="271" r:id="rId7"/>
    <p:sldId id="300" r:id="rId8"/>
    <p:sldId id="301" r:id="rId9"/>
    <p:sldId id="283" r:id="rId10"/>
    <p:sldId id="285" r:id="rId11"/>
    <p:sldId id="286" r:id="rId12"/>
    <p:sldId id="263" r:id="rId13"/>
    <p:sldId id="302" r:id="rId14"/>
    <p:sldId id="275" r:id="rId15"/>
    <p:sldId id="284" r:id="rId16"/>
    <p:sldId id="296" r:id="rId17"/>
    <p:sldId id="287" r:id="rId18"/>
    <p:sldId id="289" r:id="rId19"/>
    <p:sldId id="288" r:id="rId20"/>
    <p:sldId id="292" r:id="rId21"/>
    <p:sldId id="293" r:id="rId22"/>
    <p:sldId id="291" r:id="rId23"/>
    <p:sldId id="305" r:id="rId24"/>
    <p:sldId id="295" r:id="rId25"/>
    <p:sldId id="294" r:id="rId26"/>
    <p:sldId id="290" r:id="rId27"/>
    <p:sldId id="298" r:id="rId28"/>
    <p:sldId id="299" r:id="rId29"/>
    <p:sldId id="258" r:id="rId30"/>
    <p:sldId id="274" r:id="rId31"/>
    <p:sldId id="303" r:id="rId32"/>
    <p:sldId id="282" r:id="rId33"/>
    <p:sldId id="265" r:id="rId34"/>
    <p:sldId id="279" r:id="rId35"/>
    <p:sldId id="272" r:id="rId36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B24981-2A6A-2221-93D7-3A13B4B9E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3A6570-1D5C-E8F4-23FD-70D74D636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BE8749-0F89-5DE4-B209-C87E9C062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DFBE57-8EF3-A8CC-3D03-B341BD02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707B05-E860-FC6E-4BFB-BD9FA033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5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16FE2-1565-E466-6F45-9FED17FE3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EF8DEEC-F5A1-5DA5-F507-61C81E81F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89C474-931A-9DA9-C4B1-1CB3DE773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55F708-38BB-7DEA-6ABE-F53A7E811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B2D3B6-B254-0588-E0D9-F20331E83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9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334A802-D026-D374-87EA-D3C6BC508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66CA28A-9196-D65D-48E4-B2FCF1037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B50DC5-5A44-FD5C-EB1B-500F81782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0CC8F3-5224-1947-B07D-6691E461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353E4F-17F4-D099-9A3D-AFF535E3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9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B20C53-0A61-EAD4-3DDF-BD427B21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6A3C44-EAFD-FEDB-105E-2BA9A9E2F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3908AE-DBB5-7878-6CF3-5665AEBD9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BAECCF-AB9B-34D6-8198-32EA4D445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4E00DD-978F-9129-493A-D4E0A6984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1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391B4A-C469-B90F-6643-E4A35B9C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F58387-77B0-BCB4-B625-54037E89F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BB5070-7B5F-3C02-0BB7-1F69C2C91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CD286E-E882-5A55-BE53-99F3B1E2B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051174-9212-3DAE-BF24-2CD17F56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8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FEF7B5-5D74-2BD6-A908-A4F86C967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BE064C-C397-E83E-69E2-B1D0DA3A68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2DC9EA-41BE-A962-CBDB-8BECD144A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772643-EC35-46FB-0316-95EDBC531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E29EB4-65F8-96E8-DE68-E19E54455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BDFBDE-E072-5E90-8F6F-36A1B8ED4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7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A5C083-4124-22F6-45B7-4C58CCDB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0C7DEE-1CB8-3E6B-B2AF-D2E04AF7A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FC4AA6-E77B-EA00-6AC5-8ADD2F593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BB8D902-7B78-E0F5-D280-7B91AF108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A1B31DC-41A1-9D74-0BA0-85419FF350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CD8B3CF-AE77-FF0E-7667-A10AC6FD1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B78F7A7-B37D-BBD7-A027-84A0CBA06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B4DD1A-9D0E-6AD2-CEAF-3879230B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9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0F756B-A2C2-BC09-A0D9-7D610B0D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FA800F-8A4B-75B9-4608-D1F684CF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1DE4E7-4B24-9032-B539-37BE90AE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4D0B7B-9884-65DD-E3F5-40D797A4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4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B71B68E-C8FE-2093-F46F-0517AFCF3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DB65319-15BD-D7C9-21C9-92432280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A47973-AF09-81AB-7694-0F26E423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C47728-D14A-A501-898B-D7A5B5F40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0A625A-E7F2-1EC1-4640-2B70E857A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6830C4-0AA1-3DCE-ECFD-97F313F48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18ECF7-3CEE-FE39-5F50-713413CB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165951-A59D-D980-5E94-4DEC1554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65850B-691F-E3E3-6F22-FAD6186B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D60010-CB6E-A7D6-54BC-9CE548D94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FE085DC-6E46-EBBB-7AB0-087D832064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0B3834-6E38-C5E6-786D-77CA979B3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0317BB-7565-4E5E-B863-C7C82BCB9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9D27D2-DF05-3B8D-9C96-ACC68EBBE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E4B12C-CB99-ECE6-65A8-956FE101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2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B34589B-4645-A607-D7ED-4B237611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1C5D4C-1674-FB4C-7E91-47F183063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6C5C2F-8F6D-2F1F-56D4-FC43ED236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E3B17-16F5-4ADF-9615-85FA94B75C6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0FEC2A-785B-E776-200A-ADA6086C0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F95A4E-E5BB-9273-1EF3-A14A71866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93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hitead/paper-qa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QPUWryXwa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hyperlink" Target="https://www.kdnuggets.com/2023/01/chatgpt-python-programming-assistant.html" TargetMode="External"/><Relationship Id="rId5" Type="http://schemas.openxmlformats.org/officeDocument/2006/relationships/hyperlink" Target="https://www.youtube.com/watch?v=nEqjDU5ba7k" TargetMode="External"/><Relationship Id="rId4" Type="http://schemas.openxmlformats.org/officeDocument/2006/relationships/hyperlink" Target="https://www.youtube.com/watch?time_continue=6&amp;v=Eka9A3fBvU8&amp;embeds_euri=https%3A%2F%2Fwww.google.com%2F&amp;feature=emb_log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B93C3F-E705-A06A-F1B2-FFCDDCC31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fr-FR" sz="4400"/>
              <a:t>Utilisation de ChatGPT avec VBA</a:t>
            </a:r>
            <a:endParaRPr lang="en-US" sz="440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7E613E-EEF5-5B8D-C5E9-9671C2A2C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pic>
        <p:nvPicPr>
          <p:cNvPr id="7" name="Image 6" descr="Une image contenant jouet, LEGO, automate&#10;&#10;Description générée automatiquement">
            <a:extLst>
              <a:ext uri="{FF2B5EF4-FFF2-40B4-BE49-F238E27FC236}">
                <a16:creationId xmlns:a16="http://schemas.microsoft.com/office/drawing/2014/main" id="{6592FC22-BB04-9DAD-8FFA-666978F12E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848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solidFill>
                  <a:schemeClr val="tx1"/>
                </a:solidFill>
              </a:rPr>
              <a:t>Le code doit </a:t>
            </a:r>
            <a:r>
              <a:rPr lang="en-US" sz="3700" dirty="0" err="1">
                <a:solidFill>
                  <a:schemeClr val="tx1"/>
                </a:solidFill>
              </a:rPr>
              <a:t>inclure</a:t>
            </a:r>
            <a:r>
              <a:rPr lang="en-US" sz="3700" dirty="0">
                <a:solidFill>
                  <a:schemeClr val="tx1"/>
                </a:solidFill>
              </a:rPr>
              <a:t> la </a:t>
            </a:r>
            <a:r>
              <a:rPr lang="en-US" sz="3700" dirty="0" err="1">
                <a:solidFill>
                  <a:schemeClr val="tx1"/>
                </a:solidFill>
              </a:rPr>
              <a:t>déclaration</a:t>
            </a:r>
            <a:r>
              <a:rPr lang="en-US" sz="3700" dirty="0">
                <a:solidFill>
                  <a:schemeClr val="tx1"/>
                </a:solidFill>
              </a:rPr>
              <a:t> des variables. </a:t>
            </a:r>
            <a:r>
              <a:rPr lang="en-US" sz="3700" dirty="0" err="1">
                <a:solidFill>
                  <a:schemeClr val="tx1"/>
                </a:solidFill>
              </a:rPr>
              <a:t>Incorpore</a:t>
            </a:r>
            <a:r>
              <a:rPr lang="en-US" sz="3700" dirty="0">
                <a:solidFill>
                  <a:schemeClr val="tx1"/>
                </a:solidFill>
              </a:rPr>
              <a:t> la </a:t>
            </a:r>
            <a:r>
              <a:rPr lang="en-US" sz="3700" dirty="0" err="1">
                <a:solidFill>
                  <a:schemeClr val="tx1"/>
                </a:solidFill>
              </a:rPr>
              <a:t>déclaration</a:t>
            </a:r>
            <a:r>
              <a:rPr lang="en-US" sz="3700" dirty="0">
                <a:solidFill>
                  <a:schemeClr val="tx1"/>
                </a:solidFill>
              </a:rPr>
              <a:t> des variables à </a:t>
            </a:r>
            <a:r>
              <a:rPr lang="en-US" sz="3700" dirty="0" err="1">
                <a:solidFill>
                  <a:schemeClr val="tx1"/>
                </a:solidFill>
              </a:rPr>
              <a:t>l'intérieur</a:t>
            </a:r>
            <a:r>
              <a:rPr lang="en-US" sz="3700" dirty="0">
                <a:solidFill>
                  <a:schemeClr val="tx1"/>
                </a:solidFill>
              </a:rPr>
              <a:t> de la Sub. </a:t>
            </a: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1524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Déclare les variables en utilisant des noms explicites et de plus d'un mot si nécessaire. Le nom des variables doit rester en dessous de 4 mots. Utilise un préfixe pour refléter le type de variables.</a:t>
            </a: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3054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19AB18-7697-0DB4-5246-C214D0598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Limites actuelles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187500-0A45-8086-4054-F80C65BEB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Pas d'on </a:t>
            </a:r>
            <a:r>
              <a:rPr lang="fr-FR" dirty="0" err="1"/>
              <a:t>error</a:t>
            </a:r>
            <a:r>
              <a:rPr lang="fr-FR" dirty="0"/>
              <a:t> </a:t>
            </a:r>
            <a:r>
              <a:rPr lang="fr-FR" dirty="0" err="1"/>
              <a:t>goto</a:t>
            </a:r>
            <a:r>
              <a:rPr lang="fr-FR" dirty="0"/>
              <a:t> 0</a:t>
            </a:r>
            <a:endParaRPr lang="en-US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C5C23A8-81CF-90CF-129E-74C509B4A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757" y="2461695"/>
            <a:ext cx="6344535" cy="3715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4191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Si tu gères des erreurs avec On </a:t>
            </a:r>
            <a:r>
              <a:rPr lang="fr-FR" sz="3700" dirty="0" err="1">
                <a:solidFill>
                  <a:schemeClr val="tx1"/>
                </a:solidFill>
              </a:rPr>
              <a:t>Error</a:t>
            </a:r>
            <a:r>
              <a:rPr lang="fr-FR" sz="3700" dirty="0">
                <a:solidFill>
                  <a:schemeClr val="tx1"/>
                </a:solidFill>
              </a:rPr>
              <a:t> </a:t>
            </a:r>
            <a:r>
              <a:rPr lang="fr-FR" sz="3700" dirty="0" err="1">
                <a:solidFill>
                  <a:schemeClr val="tx1"/>
                </a:solidFill>
              </a:rPr>
              <a:t>Resume</a:t>
            </a:r>
            <a:r>
              <a:rPr lang="fr-FR" sz="3700" dirty="0">
                <a:solidFill>
                  <a:schemeClr val="tx1"/>
                </a:solidFill>
              </a:rPr>
              <a:t> Next, remettre le ON GOTO 0 après.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921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550678-899E-AE6D-2C0F-B6194D92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94409" cy="1325563"/>
          </a:xfrm>
        </p:spPr>
        <p:txBody>
          <a:bodyPr/>
          <a:lstStyle/>
          <a:p>
            <a:r>
              <a:rPr lang="fr-FR" dirty="0"/>
              <a:t>Gestion incorrecte des erreurs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DD58A4-5734-3E0D-183F-66B129FB6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1165" cy="4351338"/>
          </a:xfrm>
        </p:spPr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error</a:t>
            </a:r>
            <a:r>
              <a:rPr lang="fr-FR" dirty="0"/>
              <a:t> handler n'est pas au bon endroit.</a:t>
            </a:r>
          </a:p>
          <a:p>
            <a:r>
              <a:rPr lang="fr-FR" dirty="0"/>
              <a:t>Pire, la macro va fonctionner, mais pas comme prévu initialement.</a:t>
            </a:r>
          </a:p>
          <a:p>
            <a:r>
              <a:rPr lang="fr-FR" dirty="0"/>
              <a:t>On peut y </a:t>
            </a:r>
            <a:r>
              <a:rPr lang="fr-FR" dirty="0" err="1"/>
              <a:t>remédire</a:t>
            </a:r>
            <a:r>
              <a:rPr lang="fr-FR" dirty="0"/>
              <a:t> en indiquant : </a:t>
            </a:r>
            <a:br>
              <a:rPr lang="fr-FR" dirty="0"/>
            </a:br>
            <a:r>
              <a:rPr lang="fr-FR" dirty="0"/>
              <a:t>Ajoute un gestionnaire d'erreur au début du code.</a:t>
            </a:r>
            <a:endParaRPr lang="en-US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B9D63C1-2FAB-F8C9-E85F-5C235CAA76F9}"/>
              </a:ext>
            </a:extLst>
          </p:cNvPr>
          <p:cNvGrpSpPr/>
          <p:nvPr/>
        </p:nvGrpSpPr>
        <p:grpSpPr>
          <a:xfrm>
            <a:off x="7841615" y="0"/>
            <a:ext cx="4350385" cy="6858000"/>
            <a:chOff x="7165452" y="0"/>
            <a:chExt cx="4350385" cy="68580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705A566-615E-1169-6081-0850F81B1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65452" y="0"/>
              <a:ext cx="4350385" cy="6858000"/>
            </a:xfrm>
            <a:prstGeom prst="rect">
              <a:avLst/>
            </a:prstGeom>
          </p:spPr>
        </p:pic>
        <p:sp>
          <p:nvSpPr>
            <p:cNvPr id="6" name="Flèche : droite 5">
              <a:extLst>
                <a:ext uri="{FF2B5EF4-FFF2-40B4-BE49-F238E27FC236}">
                  <a16:creationId xmlns:a16="http://schemas.microsoft.com/office/drawing/2014/main" id="{DE9C285A-7BC7-3B81-50C1-D1D8DAF9CC2A}"/>
                </a:ext>
              </a:extLst>
            </p:cNvPr>
            <p:cNvSpPr/>
            <p:nvPr/>
          </p:nvSpPr>
          <p:spPr>
            <a:xfrm rot="10800000">
              <a:off x="8731046" y="4790276"/>
              <a:ext cx="530942" cy="3008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5206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Ajoute un gestionnaire d'erreur au début du code.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3243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Utilise des constantes.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8711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Utilise des </a:t>
            </a:r>
            <a:r>
              <a:rPr lang="fr-FR" sz="3700" dirty="0" err="1">
                <a:solidFill>
                  <a:schemeClr val="tx1"/>
                </a:solidFill>
              </a:rPr>
              <a:t>arrays</a:t>
            </a:r>
            <a:r>
              <a:rPr lang="fr-FR" sz="3700" dirty="0">
                <a:solidFill>
                  <a:schemeClr val="tx1"/>
                </a:solidFill>
              </a:rPr>
              <a:t> (variables tableau) dès que c'est possible.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r>
              <a:rPr lang="fr-FR" sz="3700" dirty="0">
                <a:solidFill>
                  <a:schemeClr val="tx1"/>
                </a:solidFill>
              </a:rPr>
              <a:t>Utilise </a:t>
            </a:r>
            <a:r>
              <a:rPr lang="fr-FR" sz="3700" dirty="0" err="1">
                <a:solidFill>
                  <a:schemeClr val="tx1"/>
                </a:solidFill>
              </a:rPr>
              <a:t>Lbound</a:t>
            </a:r>
            <a:r>
              <a:rPr lang="fr-FR" sz="3700" dirty="0">
                <a:solidFill>
                  <a:schemeClr val="tx1"/>
                </a:solidFill>
              </a:rPr>
              <a:t> (</a:t>
            </a:r>
            <a:r>
              <a:rPr lang="fr-FR" sz="3700" dirty="0" err="1">
                <a:solidFill>
                  <a:schemeClr val="tx1"/>
                </a:solidFill>
              </a:rPr>
              <a:t>Lower</a:t>
            </a:r>
            <a:r>
              <a:rPr lang="fr-FR" sz="3700" dirty="0">
                <a:solidFill>
                  <a:schemeClr val="tx1"/>
                </a:solidFill>
              </a:rPr>
              <a:t> Bound) et </a:t>
            </a:r>
            <a:r>
              <a:rPr lang="fr-FR" sz="3700" dirty="0" err="1">
                <a:solidFill>
                  <a:schemeClr val="tx1"/>
                </a:solidFill>
              </a:rPr>
              <a:t>Ubound</a:t>
            </a:r>
            <a:r>
              <a:rPr lang="fr-FR" sz="3700" dirty="0">
                <a:solidFill>
                  <a:schemeClr val="tx1"/>
                </a:solidFill>
              </a:rPr>
              <a:t> (</a:t>
            </a:r>
            <a:r>
              <a:rPr lang="fr-FR" sz="3700" dirty="0" err="1">
                <a:solidFill>
                  <a:schemeClr val="tx1"/>
                </a:solidFill>
              </a:rPr>
              <a:t>Upeer</a:t>
            </a:r>
            <a:r>
              <a:rPr lang="fr-FR" sz="3700" dirty="0">
                <a:solidFill>
                  <a:schemeClr val="tx1"/>
                </a:solidFill>
              </a:rPr>
              <a:t> </a:t>
            </a:r>
            <a:r>
              <a:rPr lang="fr-FR" sz="3700" dirty="0" err="1">
                <a:solidFill>
                  <a:schemeClr val="tx1"/>
                </a:solidFill>
              </a:rPr>
              <a:t>bound</a:t>
            </a:r>
            <a:r>
              <a:rPr lang="fr-FR" sz="3700" dirty="0">
                <a:solidFill>
                  <a:schemeClr val="tx1"/>
                </a:solidFill>
              </a:rPr>
              <a:t>)</a:t>
            </a: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6915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Utilise les objets </a:t>
            </a:r>
            <a:r>
              <a:rPr lang="fr-FR" sz="3700" dirty="0" err="1">
                <a:solidFill>
                  <a:schemeClr val="tx1"/>
                </a:solidFill>
              </a:rPr>
              <a:t>excel</a:t>
            </a:r>
            <a:r>
              <a:rPr lang="fr-FR" sz="3700" dirty="0">
                <a:solidFill>
                  <a:schemeClr val="tx1"/>
                </a:solidFill>
              </a:rPr>
              <a:t>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1326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Indiquer les limites du code généré.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131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48B0F-1ED4-D071-F832-2CEF4FE4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CCD019-3F52-1D71-5695-A0B64C797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AB6629-2F19-4DD8-1D12-E6A630A31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744"/>
            <a:ext cx="12192000" cy="67445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4799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Si tu utilises des range, indiquer la feuille parent avant le range.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4519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Si tu utilises des feuilles, indiquer le classeur parent avant le nom de la feuille.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2868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Utilise les noms de feuilles VBA.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r>
              <a:rPr lang="fr-FR" sz="3700" dirty="0">
                <a:solidFill>
                  <a:schemeClr val="tx1"/>
                </a:solidFill>
              </a:rPr>
              <a:t>Peut-être difficile à intégrer dans </a:t>
            </a:r>
            <a:r>
              <a:rPr lang="fr-FR" sz="3700" dirty="0" err="1">
                <a:solidFill>
                  <a:schemeClr val="tx1"/>
                </a:solidFill>
              </a:rPr>
              <a:t>ChatGPT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7415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utilise une </a:t>
            </a:r>
            <a:r>
              <a:rPr lang="fr-FR" sz="3700" dirty="0" err="1">
                <a:solidFill>
                  <a:schemeClr val="tx1"/>
                </a:solidFill>
              </a:rPr>
              <a:t>varible</a:t>
            </a:r>
            <a:r>
              <a:rPr lang="fr-FR" sz="3700" dirty="0">
                <a:solidFill>
                  <a:schemeClr val="tx1"/>
                </a:solidFill>
              </a:rPr>
              <a:t> publique pour définir le nom de la feuille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r>
              <a:rPr lang="fr-FR" sz="3700" dirty="0">
                <a:solidFill>
                  <a:schemeClr val="tx1"/>
                </a:solidFill>
              </a:rPr>
              <a:t>attention à l'engorgement possible de mémoire.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5851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Si tu utilises un </a:t>
            </a:r>
            <a:r>
              <a:rPr lang="fr-FR" sz="3700" dirty="0" err="1">
                <a:solidFill>
                  <a:schemeClr val="tx1"/>
                </a:solidFill>
              </a:rPr>
              <a:t>next</a:t>
            </a:r>
            <a:r>
              <a:rPr lang="fr-FR" sz="3700" dirty="0">
                <a:solidFill>
                  <a:schemeClr val="tx1"/>
                </a:solidFill>
              </a:rPr>
              <a:t>, indique le compteur utilisé.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2997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 err="1">
                <a:solidFill>
                  <a:schemeClr val="tx1"/>
                </a:solidFill>
              </a:rPr>
              <a:t>Génére</a:t>
            </a:r>
            <a:r>
              <a:rPr lang="fr-FR" sz="3700" dirty="0">
                <a:solidFill>
                  <a:schemeClr val="tx1"/>
                </a:solidFill>
              </a:rPr>
              <a:t> 3 codes différents.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7954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Indique les limites du code généré.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8128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 err="1">
                <a:solidFill>
                  <a:schemeClr val="tx1"/>
                </a:solidFill>
              </a:rPr>
              <a:t>Refactoring</a:t>
            </a:r>
            <a:r>
              <a:rPr lang="fr-FR" sz="3700" dirty="0">
                <a:solidFill>
                  <a:schemeClr val="tx1"/>
                </a:solidFill>
              </a:rPr>
              <a:t>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7972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E2B09-E6F4-3F1B-C25C-1FC47A26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faire du code VBA 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77B736-BA0E-6290-E10A-516F515AC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Relecture du code</a:t>
            </a:r>
          </a:p>
          <a:p>
            <a:r>
              <a:rPr lang="fr-FR" dirty="0"/>
              <a:t>Débogage du code avant exécution dans VBE</a:t>
            </a:r>
          </a:p>
          <a:p>
            <a:endParaRPr lang="fr-FR" dirty="0"/>
          </a:p>
          <a:p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CA705AA-3A6B-D96E-A015-1FF3F6190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847" y="2938394"/>
            <a:ext cx="3372321" cy="9812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8385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E2B09-E6F4-3F1B-C25C-1FC47A26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applications en VBA 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77B736-BA0E-6290-E10A-516F515AC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Commenter du code existant</a:t>
            </a:r>
          </a:p>
          <a:p>
            <a:r>
              <a:rPr lang="fr-FR" dirty="0"/>
              <a:t>Expliquer du code existant</a:t>
            </a:r>
          </a:p>
          <a:p>
            <a:r>
              <a:rPr lang="fr-FR" dirty="0"/>
              <a:t>Trouver des alternatives</a:t>
            </a:r>
          </a:p>
          <a:p>
            <a:r>
              <a:rPr lang="fr-FR" dirty="0"/>
              <a:t>Améliore la vitesse d'exécution du code</a:t>
            </a:r>
          </a:p>
          <a:p>
            <a:r>
              <a:rPr lang="fr-FR" dirty="0"/>
              <a:t>Améliore la lisibilité du code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237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00DABF-CC61-3C6C-92CD-A80E301F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Bien lire l'introduction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B3A5C1-39FC-0AE4-B207-D633DB130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BE35EF-D506-08BD-67F6-5E968C928F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74" t="23659" r="66661" b="29332"/>
          <a:stretch/>
        </p:blipFill>
        <p:spPr>
          <a:xfrm>
            <a:off x="714314" y="1507482"/>
            <a:ext cx="9267395" cy="46694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189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755942-5393-57C2-2A21-9B3B37853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Plus besoin d'Excel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AF9497-4CE9-DA6B-9276-E171BEB20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 exemple, demander de dépivoter cette table :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367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8EEFA-A986-4AF4-DC5F-F46393B8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Excellent outil d'apprentissage ?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722DC-9CFF-EDED-35EC-93365CB18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4861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8EEFA-A986-4AF4-DC5F-F46393B8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Explosion de la dette technique ?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722DC-9CFF-EDED-35EC-93365CB18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014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7925AE-8DDE-DADC-C570-66F7F46C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Dans d'autres domaines</a:t>
            </a:r>
            <a:br>
              <a:rPr lang="fr-FR" dirty="0"/>
            </a:br>
            <a:r>
              <a:rPr lang="fr-FR" dirty="0"/>
              <a:t>Synthèse d'articles de recherche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06660E-096C-B4D7-15BD-2DAD9ADC1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https://github.com/whitead/paper-qa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786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B93C3F-E705-A06A-F1B2-FFCDDCC31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fr-FR" sz="4400" dirty="0"/>
              <a:t>Merci pour votre participation !</a:t>
            </a:r>
            <a:endParaRPr lang="en-US" sz="4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7E613E-EEF5-5B8D-C5E9-9671C2A2C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Questions ?</a:t>
            </a:r>
            <a:endParaRPr lang="en-US" dirty="0"/>
          </a:p>
        </p:txBody>
      </p:sp>
      <p:pic>
        <p:nvPicPr>
          <p:cNvPr id="8" name="Image 7" descr="Une image contenant texte, jouet, poupée&#10;&#10;Description générée automatiquement">
            <a:extLst>
              <a:ext uri="{FF2B5EF4-FFF2-40B4-BE49-F238E27FC236}">
                <a16:creationId xmlns:a16="http://schemas.microsoft.com/office/drawing/2014/main" id="{53D18B9A-195F-FDCB-4DF3-9D685DB0EB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558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70BFFF-9126-D4F3-252A-DE599DD4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Sources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129E62-1DD7-C651-24B3-4826A18E6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</a:t>
            </a:r>
            <a:r>
              <a:rPr lang="en-US" dirty="0" err="1"/>
              <a:t>Officescript</a:t>
            </a:r>
            <a:r>
              <a:rPr lang="en-US" dirty="0"/>
              <a:t> :</a:t>
            </a:r>
            <a:br>
              <a:rPr lang="en-US" dirty="0"/>
            </a:br>
            <a:r>
              <a:rPr lang="en-US" dirty="0">
                <a:hlinkClick r:id="rId3"/>
              </a:rPr>
              <a:t>https://www.youtube.com/watch?v=kQPUWryXwag</a:t>
            </a:r>
            <a:r>
              <a:rPr lang="en-US" dirty="0"/>
              <a:t> </a:t>
            </a:r>
            <a:endParaRPr lang="en-US" dirty="0">
              <a:hlinkClick r:id="rId4"/>
            </a:endParaRPr>
          </a:p>
          <a:p>
            <a:endParaRPr lang="en-US" dirty="0"/>
          </a:p>
          <a:p>
            <a:r>
              <a:rPr lang="en-US" dirty="0"/>
              <a:t>With VBA (long video) : </a:t>
            </a:r>
            <a:r>
              <a:rPr lang="en-US" dirty="0">
                <a:hlinkClick r:id="rId5"/>
              </a:rPr>
              <a:t>https://www.youtube.com/watch?v=nEqjDU5ba7k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Using Python :</a:t>
            </a:r>
            <a:br>
              <a:rPr lang="en-US" dirty="0"/>
            </a:br>
            <a:r>
              <a:rPr lang="en-US" dirty="0">
                <a:hlinkClick r:id="rId6"/>
              </a:rPr>
              <a:t>https://www.kdnuggets.com/2023/01/chatgpt-python-programming-assistant.html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0801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F26392-BEDE-C2D2-A574-98818ABA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Meilleures pratiques avec VBA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019AC0-5682-DE1F-2727-9EE10E6D7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Ce </a:t>
            </a:r>
            <a:r>
              <a:rPr lang="en-US" sz="2400" dirty="0" err="1"/>
              <a:t>qu'en</a:t>
            </a:r>
            <a:r>
              <a:rPr lang="en-US" sz="2400" dirty="0"/>
              <a:t> </a:t>
            </a:r>
            <a:r>
              <a:rPr lang="en-US" sz="2400" dirty="0" err="1"/>
              <a:t>dit</a:t>
            </a:r>
            <a:r>
              <a:rPr lang="en-US" sz="2400" dirty="0"/>
              <a:t> </a:t>
            </a:r>
            <a:r>
              <a:rPr lang="en-US" sz="2400" dirty="0" err="1"/>
              <a:t>ChatGPT</a:t>
            </a:r>
            <a:r>
              <a:rPr lang="en-US" sz="2400" dirty="0"/>
              <a:t> ?</a:t>
            </a:r>
          </a:p>
          <a:p>
            <a:r>
              <a:rPr lang="en-US" sz="2400" dirty="0"/>
              <a:t>Par des experts </a:t>
            </a:r>
            <a:r>
              <a:rPr lang="en-US" sz="2400" dirty="0" err="1"/>
              <a:t>humains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Variables</a:t>
            </a:r>
          </a:p>
          <a:p>
            <a:r>
              <a:rPr lang="en-US" sz="2400" dirty="0"/>
              <a:t>Structurer la </a:t>
            </a:r>
            <a:r>
              <a:rPr lang="en-US" sz="2400" dirty="0" err="1"/>
              <a:t>programmation</a:t>
            </a:r>
            <a:r>
              <a:rPr lang="en-US" sz="2400" dirty="0"/>
              <a:t> pour </a:t>
            </a:r>
            <a:r>
              <a:rPr lang="en-US" sz="2400" dirty="0" err="1"/>
              <a:t>rajouter</a:t>
            </a:r>
            <a:r>
              <a:rPr lang="en-US" sz="2400" dirty="0"/>
              <a:t> </a:t>
            </a:r>
            <a:r>
              <a:rPr lang="en-US" sz="2400" dirty="0" err="1"/>
              <a:t>d'atures</a:t>
            </a:r>
            <a:r>
              <a:rPr lang="en-US" sz="2400" dirty="0"/>
              <a:t> procedures</a:t>
            </a:r>
          </a:p>
          <a:p>
            <a:r>
              <a:rPr lang="en-US" sz="2400" dirty="0" err="1"/>
              <a:t>Commentaires</a:t>
            </a:r>
            <a:endParaRPr lang="en-US" sz="2400" dirty="0"/>
          </a:p>
          <a:p>
            <a:r>
              <a:rPr lang="en-US" sz="2400" dirty="0"/>
              <a:t>Sous </a:t>
            </a:r>
            <a:r>
              <a:rPr lang="en-US" sz="2400" dirty="0" err="1"/>
              <a:t>programmes</a:t>
            </a:r>
            <a:r>
              <a:rPr lang="en-US" sz="2400" dirty="0"/>
              <a:t> </a:t>
            </a:r>
            <a:r>
              <a:rPr lang="en-US" sz="2400" dirty="0" err="1"/>
              <a:t>séparés</a:t>
            </a:r>
            <a:r>
              <a:rPr lang="en-US" sz="2400" dirty="0"/>
              <a:t> – </a:t>
            </a:r>
            <a:r>
              <a:rPr lang="en-US" sz="2400" dirty="0" err="1"/>
              <a:t>appels</a:t>
            </a:r>
            <a:r>
              <a:rPr lang="en-US" sz="2400" dirty="0"/>
              <a:t> . Refactoring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8C1EE0A-29A0-0933-F375-D86F9BB0A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934" y="79360"/>
            <a:ext cx="2531625" cy="33575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628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F26392-BEDE-C2D2-A574-98818ABA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Meilleures pratiques avec </a:t>
            </a:r>
            <a:r>
              <a:rPr lang="fr-FR" dirty="0" err="1"/>
              <a:t>ChatGPT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019AC0-5682-DE1F-2727-9EE10E6D7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Toujours vérifier. </a:t>
            </a:r>
          </a:p>
          <a:p>
            <a:r>
              <a:rPr lang="fr-FR" dirty="0"/>
              <a:t>Considérer que </a:t>
            </a:r>
            <a:r>
              <a:rPr lang="fr-FR" dirty="0" err="1"/>
              <a:t>ChatGPT</a:t>
            </a:r>
            <a:r>
              <a:rPr lang="fr-FR" dirty="0"/>
              <a:t> a tort </a:t>
            </a:r>
            <a:r>
              <a:rPr lang="fr-FR" dirty="0" err="1"/>
              <a:t>a-priori</a:t>
            </a:r>
            <a:r>
              <a:rPr lang="fr-FR" dirty="0"/>
              <a:t>, mais qu'elle/il peut donner des bonnes idées ou pistes.</a:t>
            </a:r>
          </a:p>
          <a:p>
            <a:r>
              <a:rPr lang="fr-FR" dirty="0"/>
              <a:t>Le nombre de caractères totaux est limité (et peut couter cher)</a:t>
            </a:r>
          </a:p>
          <a:p>
            <a:r>
              <a:rPr lang="fr-FR" dirty="0"/>
              <a:t>Voir si on peut synthétiser la requête, par exemple VBA Excel au lieu d'utiliser une phrase complète VBA.</a:t>
            </a:r>
          </a:p>
          <a:p>
            <a:endParaRPr lang="fr-FR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4001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C5D223-7D74-E53C-E475-71000564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51EB2A-E738-178A-86D1-3D018240C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Copy Code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E8CBE7B-F00C-F09A-BC0F-E723E20C1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94" y="2357595"/>
            <a:ext cx="9583487" cy="2591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1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A66E2-BC9E-8E19-1D6F-1F66D01E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premier exemple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EE893B-D13A-1340-4527-00E654624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 err="1"/>
              <a:t>Ecris</a:t>
            </a:r>
            <a:r>
              <a:rPr lang="fr-FR" dirty="0"/>
              <a:t> le code VBA, optimisé pour </a:t>
            </a:r>
            <a:r>
              <a:rPr lang="fr-FR" dirty="0" err="1"/>
              <a:t>excel</a:t>
            </a:r>
            <a:r>
              <a:rPr lang="fr-FR" dirty="0"/>
              <a:t>, dont l'objectif est : boucle sur toutes les lignes du tableau structuré (</a:t>
            </a:r>
            <a:r>
              <a:rPr lang="fr-FR" dirty="0" err="1"/>
              <a:t>listobjects</a:t>
            </a:r>
            <a:r>
              <a:rPr lang="fr-FR" dirty="0"/>
              <a:t>) </a:t>
            </a:r>
            <a:r>
              <a:rPr lang="fr-FR" dirty="0" err="1"/>
              <a:t>TabProduits</a:t>
            </a:r>
            <a:r>
              <a:rPr lang="fr-FR" dirty="0"/>
              <a:t> et retourne le nom du produit dans un </a:t>
            </a:r>
            <a:r>
              <a:rPr lang="fr-FR" dirty="0" err="1"/>
              <a:t>msgbox</a:t>
            </a:r>
            <a:r>
              <a:rPr lang="fr-FR" dirty="0"/>
              <a:t>. Voici la description du tableau 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ID Produit	Nom Produit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1 Produit 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2 Produit B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3 Produit C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432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A66E2-BC9E-8E19-1D6F-1F66D01E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deuxième exemple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EE893B-D13A-1340-4527-00E654624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 err="1"/>
              <a:t>Ecris</a:t>
            </a:r>
            <a:r>
              <a:rPr lang="fr-FR" dirty="0"/>
              <a:t> le code VBA, optimisé pour </a:t>
            </a:r>
            <a:r>
              <a:rPr lang="fr-FR" dirty="0" err="1"/>
              <a:t>excel</a:t>
            </a:r>
            <a:r>
              <a:rPr lang="fr-FR" dirty="0"/>
              <a:t>, dont l'objectif est : Extrait la colonne "Compte" de la table Produits. Extrais uniquement les lignes pour lesquelles la valeur de Compte est comprise entre 12 et 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6492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A66E2-BC9E-8E19-1D6F-1F66D01E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troisième exemple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EE893B-D13A-1340-4527-00E654624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err="1"/>
              <a:t>Ecris</a:t>
            </a:r>
            <a:r>
              <a:rPr lang="fr-FR" dirty="0"/>
              <a:t> le code VBA, optimisé pour </a:t>
            </a:r>
            <a:r>
              <a:rPr lang="fr-FR" dirty="0" err="1"/>
              <a:t>excel</a:t>
            </a:r>
            <a:r>
              <a:rPr lang="fr-FR" dirty="0"/>
              <a:t>, dont l'objectif est : Crée une fonction indiquant si une feuille existe ou pas.</a:t>
            </a:r>
          </a:p>
          <a:p>
            <a:endParaRPr lang="fr-FR" dirty="0"/>
          </a:p>
          <a:p>
            <a:r>
              <a:rPr lang="en-US" dirty="0"/>
              <a:t>Function </a:t>
            </a:r>
            <a:r>
              <a:rPr lang="en-US" dirty="0" err="1"/>
              <a:t>SheetExists</a:t>
            </a:r>
            <a:r>
              <a:rPr lang="en-US" dirty="0"/>
              <a:t>(</a:t>
            </a:r>
            <a:r>
              <a:rPr lang="en-US" dirty="0" err="1"/>
              <a:t>sheetName</a:t>
            </a:r>
            <a:r>
              <a:rPr lang="en-US" dirty="0"/>
              <a:t> As String) As Boolean</a:t>
            </a:r>
          </a:p>
          <a:p>
            <a:r>
              <a:rPr lang="en-US" dirty="0"/>
              <a:t>    </a:t>
            </a:r>
            <a:r>
              <a:rPr lang="en-US" dirty="0" err="1"/>
              <a:t>SheetExists</a:t>
            </a:r>
            <a:r>
              <a:rPr lang="en-US" dirty="0"/>
              <a:t> = False</a:t>
            </a:r>
          </a:p>
          <a:p>
            <a:r>
              <a:rPr lang="en-US" dirty="0"/>
              <a:t>    For Each sheet In </a:t>
            </a:r>
            <a:r>
              <a:rPr lang="en-US" dirty="0" err="1"/>
              <a:t>ThisWorkbook.Sheets</a:t>
            </a:r>
            <a:endParaRPr lang="en-US" dirty="0"/>
          </a:p>
          <a:p>
            <a:r>
              <a:rPr lang="en-US" dirty="0"/>
              <a:t>        If </a:t>
            </a:r>
            <a:r>
              <a:rPr lang="en-US" dirty="0" err="1"/>
              <a:t>sheet.Name</a:t>
            </a:r>
            <a:r>
              <a:rPr lang="en-US" dirty="0"/>
              <a:t> = </a:t>
            </a:r>
            <a:r>
              <a:rPr lang="en-US" dirty="0" err="1"/>
              <a:t>sheetName</a:t>
            </a:r>
            <a:r>
              <a:rPr lang="en-US" dirty="0"/>
              <a:t> Then</a:t>
            </a:r>
          </a:p>
          <a:p>
            <a:r>
              <a:rPr lang="en-US" dirty="0"/>
              <a:t>            </a:t>
            </a:r>
            <a:r>
              <a:rPr lang="en-US" dirty="0" err="1"/>
              <a:t>SheetExists</a:t>
            </a:r>
            <a:r>
              <a:rPr lang="en-US" dirty="0"/>
              <a:t> = True</a:t>
            </a:r>
          </a:p>
          <a:p>
            <a:r>
              <a:rPr lang="en-US" dirty="0"/>
              <a:t>            Exit Function</a:t>
            </a:r>
          </a:p>
          <a:p>
            <a:r>
              <a:rPr lang="en-US" dirty="0"/>
              <a:t>        End If</a:t>
            </a:r>
          </a:p>
          <a:p>
            <a:r>
              <a:rPr lang="en-US" dirty="0"/>
              <a:t>    Next sheet</a:t>
            </a:r>
          </a:p>
          <a:p>
            <a:r>
              <a:rPr lang="en-US" dirty="0"/>
              <a:t>End Function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93787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FINANCIALE" val="PRIHQgzE"/>
  <p:tag name="ARTICULATE_DESIGN_ID_FINANCIALE-GM2" val="1vX7jjQj"/>
  <p:tag name="ARTICULATE_DESIGN_ID_FINANCIALE-GM" val="9DzGLLrC"/>
  <p:tag name="ARTICULATE_SLIDE_COUNT" val="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inanciale-GM">
  <a:themeElements>
    <a:clrScheme name="Personnalisé 4">
      <a:dk1>
        <a:srgbClr val="000000"/>
      </a:dk1>
      <a:lt1>
        <a:srgbClr val="FFFFFF"/>
      </a:lt1>
      <a:dk2>
        <a:srgbClr val="000000"/>
      </a:dk2>
      <a:lt2>
        <a:srgbClr val="D8D8D8"/>
      </a:lt2>
      <a:accent1>
        <a:srgbClr val="272B3F"/>
      </a:accent1>
      <a:accent2>
        <a:srgbClr val="8B93B7"/>
      </a:accent2>
      <a:accent3>
        <a:srgbClr val="BDC1C4"/>
      </a:accent3>
      <a:accent4>
        <a:srgbClr val="D7D9DB"/>
      </a:accent4>
      <a:accent5>
        <a:srgbClr val="574235"/>
      </a:accent5>
      <a:accent6>
        <a:srgbClr val="DCCEC6"/>
      </a:accent6>
      <a:hlink>
        <a:srgbClr val="7030A0"/>
      </a:hlink>
      <a:folHlink>
        <a:srgbClr val="007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Financiale-GM</Template>
  <TotalTime>5363</TotalTime>
  <Words>720</Words>
  <Application>Microsoft Office PowerPoint</Application>
  <PresentationFormat>Grand écran</PresentationFormat>
  <Paragraphs>80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Financiale-GM</vt:lpstr>
      <vt:lpstr>Utilisation de ChatGPT avec VBA</vt:lpstr>
      <vt:lpstr>Présentation PowerPoint</vt:lpstr>
      <vt:lpstr>Bien lire l'introduction</vt:lpstr>
      <vt:lpstr>Meilleures pratiques avec VBA</vt:lpstr>
      <vt:lpstr>Meilleures pratiques avec ChatGPT</vt:lpstr>
      <vt:lpstr>Présentation PowerPoint</vt:lpstr>
      <vt:lpstr>Un premier exemple</vt:lpstr>
      <vt:lpstr>Un deuxième exemple</vt:lpstr>
      <vt:lpstr>Un troisième exemple</vt:lpstr>
      <vt:lpstr>Le code doit inclure la déclaration des variables. Incorpore la déclaration des variables à l'intérieur de la Sub.  </vt:lpstr>
      <vt:lpstr>Déclare les variables en utilisant des noms explicites et de plus d'un mot si nécessaire. Le nom des variables doit rester en dessous de 4 mots. Utilise un préfixe pour refléter le type de variables. </vt:lpstr>
      <vt:lpstr>Limites actuelles</vt:lpstr>
      <vt:lpstr>Si tu gères des erreurs avec On Error Resume Next, remettre le ON GOTO 0 après.  </vt:lpstr>
      <vt:lpstr>Gestion incorrecte des erreurs</vt:lpstr>
      <vt:lpstr>Ajoute un gestionnaire d'erreur au début du code.  </vt:lpstr>
      <vt:lpstr>Utilise des constantes.  </vt:lpstr>
      <vt:lpstr>Utilise des arrays (variables tableau) dès que c'est possible.  Utilise Lbound (Lower Bound) et Ubound (Upeer bound) </vt:lpstr>
      <vt:lpstr>Utilise les objets excel.   </vt:lpstr>
      <vt:lpstr>Indiquer les limites du code généré.   </vt:lpstr>
      <vt:lpstr>Si tu utilises des range, indiquer la feuille parent avant le range.   </vt:lpstr>
      <vt:lpstr>Si tu utilises des feuilles, indiquer le classeur parent avant le nom de la feuille.   </vt:lpstr>
      <vt:lpstr>Utilise les noms de feuilles VBA.  Peut-être difficile à intégrer dans ChatGPT   </vt:lpstr>
      <vt:lpstr>utilise une varible publique pour définir le nom de la feuille  attention à l'engorgement possible de mémoire.   </vt:lpstr>
      <vt:lpstr>Si tu utilises un next, indique le compteur utilisé.   </vt:lpstr>
      <vt:lpstr>Génére 3 codes différents.   </vt:lpstr>
      <vt:lpstr>Indique les limites du code généré.   </vt:lpstr>
      <vt:lpstr>Refactoring.   </vt:lpstr>
      <vt:lpstr>Que faire du code VBA </vt:lpstr>
      <vt:lpstr>Autres applications en VBA </vt:lpstr>
      <vt:lpstr>Plus besoin d'Excel</vt:lpstr>
      <vt:lpstr>Excellent outil d'apprentissage ?</vt:lpstr>
      <vt:lpstr>Explosion de la dette technique ?</vt:lpstr>
      <vt:lpstr>Dans d'autres domaines Synthèse d'articles de recherche</vt:lpstr>
      <vt:lpstr>Merci pour votre participation !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Utilisation de ChatGPT</dc:title>
  <dc:creator>Gaetan Mourmant</dc:creator>
  <cp:lastModifiedBy>Gaetan Mourmant</cp:lastModifiedBy>
  <cp:revision>19</cp:revision>
  <dcterms:created xsi:type="dcterms:W3CDTF">2023-02-02T22:21:12Z</dcterms:created>
  <dcterms:modified xsi:type="dcterms:W3CDTF">2023-02-15T20:36:40Z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27E7B762-FE78-4289-81AA-96565287B3FE</vt:lpwstr>
  </property>
  <property fmtid="{D5CDD505-2E9C-101B-9397-08002B2CF9AE}" pid="3" name="ArticulatePath">
    <vt:lpwstr>Présentation1</vt:lpwstr>
  </property>
</Properties>
</file>