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5" r:id="rId2"/>
    <p:sldId id="337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05" r:id="rId16"/>
    <p:sldId id="325" r:id="rId17"/>
    <p:sldId id="316" r:id="rId18"/>
    <p:sldId id="326" r:id="rId19"/>
    <p:sldId id="315" r:id="rId20"/>
    <p:sldId id="314" r:id="rId21"/>
    <p:sldId id="317" r:id="rId22"/>
    <p:sldId id="321" r:id="rId23"/>
    <p:sldId id="313" r:id="rId24"/>
    <p:sldId id="322" r:id="rId25"/>
    <p:sldId id="261" r:id="rId26"/>
    <p:sldId id="312" r:id="rId27"/>
    <p:sldId id="320" r:id="rId28"/>
    <p:sldId id="271" r:id="rId29"/>
    <p:sldId id="311" r:id="rId30"/>
    <p:sldId id="319" r:id="rId31"/>
    <p:sldId id="318" r:id="rId32"/>
    <p:sldId id="323" r:id="rId33"/>
    <p:sldId id="327" r:id="rId34"/>
    <p:sldId id="329" r:id="rId35"/>
    <p:sldId id="328" r:id="rId36"/>
    <p:sldId id="333" r:id="rId37"/>
    <p:sldId id="256" r:id="rId38"/>
    <p:sldId id="307" r:id="rId39"/>
    <p:sldId id="330" r:id="rId40"/>
    <p:sldId id="331" r:id="rId41"/>
    <p:sldId id="332" r:id="rId42"/>
    <p:sldId id="334" r:id="rId43"/>
    <p:sldId id="324" r:id="rId44"/>
    <p:sldId id="336" r:id="rId45"/>
  </p:sldIdLst>
  <p:sldSz cx="12192000" cy="6858000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001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307CBC-9901-05AB-C1AD-1B54820BB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BAEF4CD-D442-808F-AC55-0DC4157F6D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51A1D3-89BC-A28F-66D9-DFE70DF62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9966-2D14-4276-9E57-B586876C2C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7A6D29-772D-533E-8755-164767E00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7CDF39-152D-6C15-EF1E-42E2F0EB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E1BF-F7B9-4BE3-89EF-FF11E3977D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8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D8AD1F-0E10-26AD-7BE5-02594C148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2AD13C-FDEA-1F6A-275F-10EA14C1A3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D96746-2737-DCD7-DC56-EF2107AAF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9966-2D14-4276-9E57-B586876C2C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9FAAEC-2A2B-77FA-596D-CF070D51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A271AA-0BC7-E3FA-2316-7E5CD9E5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E1BF-F7B9-4BE3-89EF-FF11E3977D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09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83B7D60-4D0C-8BB2-13E2-25FF201554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1E292A-FE64-26D3-7CEF-3D6BAF16E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287CFF-967A-740F-3E9B-F5CDF4CEA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9966-2D14-4276-9E57-B586876C2C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2C4310-CDEB-EE1F-A774-0FB7B2E4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D9C356-F0A1-4C2E-3550-B115ECAB5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E1BF-F7B9-4BE3-89EF-FF11E3977D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9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AE809F-52AE-6A97-93A9-D3F47B5F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733F71-738D-9A03-2495-49725DBDA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7B2D6F-EF1E-D3F0-9CC2-796958ACD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9966-2D14-4276-9E57-B586876C2C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300E29-8C54-9893-1671-8227462F3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730668-6C45-C0DA-86A2-BA7A2DA9F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E1BF-F7B9-4BE3-89EF-FF11E3977D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1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21AFC-DC9E-0279-F628-02706871B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53AF92-4DCB-A8BE-72F5-7ACBD848E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C0CD4DA-C21D-4BD9-1057-EA97DDC05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9966-2D14-4276-9E57-B586876C2C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0276BB-B2BD-AD73-6FB4-F042FFE62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2D4F93-CB6D-CC09-F7AE-B73D7431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E1BF-F7B9-4BE3-89EF-FF11E3977D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113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AF76EE-BF41-3660-2AD4-8364DA846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02407C-71BC-3128-A1D1-817F9952FB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7DB44BF-EDFB-3207-5F2A-AF4F366E9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EA16F9D-D04F-0CE3-2F03-2E5001ADF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9966-2D14-4276-9E57-B586876C2C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D3C901-B6FA-A16B-8EDD-E1A8A794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171E4D-FBC2-8598-FBCC-8178E35F2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E1BF-F7B9-4BE3-89EF-FF11E3977D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6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5DC2DE-CE0C-C4F3-E691-5336D2BFA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4CC1759-1C78-1BBC-9875-B64DBEA23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92C072E-D31E-FDB6-77D5-CD34424E2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401B763-335F-57E2-507F-1056D4C92B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184CFDF-4B99-46A5-3FFF-C364E1F22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6BF6452-C3EE-3489-D773-6D8FB747E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9966-2D14-4276-9E57-B586876C2C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A416D8C-93F8-EF70-1FAD-2223E98BB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BA2F20F-05B7-9BB8-8DB1-F86758B95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E1BF-F7B9-4BE3-89EF-FF11E3977D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88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8EE4C8-2086-3A8C-C90B-BEC940A54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4478FDF-73C3-1BB7-8B33-25DAD2678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9966-2D14-4276-9E57-B586876C2C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C805CF-D929-13CF-5906-1A52C43D8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4764E4A-8C83-B0CF-0030-6186503C2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E1BF-F7B9-4BE3-89EF-FF11E3977D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73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071AA5D-75B0-C8BF-BEEE-69D3EAE37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9966-2D14-4276-9E57-B586876C2C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33EDE7F-5232-6552-2B33-D59E4661C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E7067D-F39C-01C5-4E92-2213636D4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E1BF-F7B9-4BE3-89EF-FF11E3977D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68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1FCB93-F86E-883F-C8DA-289A14C56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5F2C23-815B-0A15-8600-7207148DE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814BF8-D8BF-EAB1-D3BF-52B43CD797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98E063-4433-AFDD-94E0-5DC163A3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9966-2D14-4276-9E57-B586876C2C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8D463F2-95D1-FBD8-C850-1AB06818D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6F5B32-A66E-4ED0-C843-11A676A73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E1BF-F7B9-4BE3-89EF-FF11E3977D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54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A1A59E-A54A-B085-74E4-B9793391E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41E949F-A68F-31E3-5D92-268EAF4A8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E8524E-4274-535B-1395-C60CB31F6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82009CD-43E2-4AA3-AAAA-331C27D69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29966-2D14-4276-9E57-B586876C2C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60C4CCD-75A1-B266-4859-BFB71E6B3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3197B05-EBE2-EDB9-590D-3B2523AC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6E1BF-F7B9-4BE3-89EF-FF11E3977D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82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E82FA22-BF54-AC46-4F5B-A3C351B6A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EC9CFFD-F164-D0EC-25B3-6B322458FE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45C553-FD51-DAB1-02D3-51E4882E51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29966-2D14-4276-9E57-B586876C2C79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1BCC5E-57E8-B12A-7804-370B45736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95B090-525D-608A-4042-A4F7475D7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6E1BF-F7B9-4BE3-89EF-FF11E3977DD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2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fr-fr/office/fonction-let-34842dd8-b92b-4d3f-b325-b8b8f9908999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decisionmodels.com/FastExcelLambdaExplorer.htm" TargetMode="External"/><Relationship Id="rId7" Type="http://schemas.openxmlformats.org/officeDocument/2006/relationships/hyperlink" Target="https://www.excel-downloads.com/forums/fonctions-personnalisees-lambda.49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hyperlink" Target="https://www.mrexcel.com/board/forums/excel-lambda-functions.40/" TargetMode="External"/><Relationship Id="rId5" Type="http://schemas.openxmlformats.org/officeDocument/2006/relationships/hyperlink" Target="https://support.microsoft.com/fr-fr/office/fonction-lambda-bd212d27-1cd1-4321-a34a-ccbf254b8b67" TargetMode="External"/><Relationship Id="rId4" Type="http://schemas.openxmlformats.org/officeDocument/2006/relationships/hyperlink" Target="https://www.microsoft.com/en-us/garage/profiles/advanced-formula-environment-a-microsoft-garage-project/" TargetMode="Externa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xlerateur.com/divers/2021/08/25/29-sec-pour-xlerer-remplacer-ll-par-une-formule-lambda-pre-remplie-12434/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microsoft.com/en-us/office/reduce-function-42e39910-b345-45f3-84b8-0642b568b7cb" TargetMode="External"/><Relationship Id="rId13" Type="http://schemas.openxmlformats.org/officeDocument/2006/relationships/hyperlink" Target="https://support.microsoft.com/fr-fr/office/bycol-function-58463999-7de5-49ce-8f38-b7f7a2192bfb" TargetMode="External"/><Relationship Id="rId3" Type="http://schemas.openxmlformats.org/officeDocument/2006/relationships/hyperlink" Target="https://techcommunity.microsoft.com/t5/excel-blog/announcing-lambda-helper-functions-lambdas-as-arguments-and-more/ba-p/2576648" TargetMode="External"/><Relationship Id="rId7" Type="http://schemas.openxmlformats.org/officeDocument/2006/relationships/hyperlink" Target="https://support.microsoft.com/fr-fr/office/map-function-48006093-f97c-47c1-bfcc-749263bb1f01" TargetMode="External"/><Relationship Id="rId12" Type="http://schemas.openxmlformats.org/officeDocument/2006/relationships/hyperlink" Target="https://support.microsoft.com/en-us/office/bycol-function-58463999-7de5-49ce-8f38-b7f7a2192bfb" TargetMode="External"/><Relationship Id="rId17" Type="http://schemas.openxmlformats.org/officeDocument/2006/relationships/hyperlink" Target="https://support.microsoft.com/fr-fr/office/isomitted-function-831d6fbc-0f07-40c4-9c5b-9c73fd1d60c1" TargetMode="Externa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support.microsoft.com/en-us/office/isomitted-function-831d6fbc-0f07-40c4-9c5b-9c73fd1d60c1" TargetMode="External"/><Relationship Id="rId1" Type="http://schemas.openxmlformats.org/officeDocument/2006/relationships/tags" Target="../tags/tag32.xml"/><Relationship Id="rId6" Type="http://schemas.openxmlformats.org/officeDocument/2006/relationships/hyperlink" Target="https://support.microsoft.com/en-us/office/map-function-48006093-f97c-47c1-bfcc-749263bb1f01" TargetMode="External"/><Relationship Id="rId11" Type="http://schemas.openxmlformats.org/officeDocument/2006/relationships/hyperlink" Target="https://support.microsoft.com/fr-fr/office/makearray-function-b80da5ad-b338-4149-a523-5b221da09097" TargetMode="External"/><Relationship Id="rId5" Type="http://schemas.openxmlformats.org/officeDocument/2006/relationships/hyperlink" Target="https://support.microsoft.com/fr-fr/office/scan-function-d58dfd11-9969-4439-b2dc-e7062724de29" TargetMode="External"/><Relationship Id="rId15" Type="http://schemas.openxmlformats.org/officeDocument/2006/relationships/hyperlink" Target="https://support.microsoft.com/fr-fr/office/byrow-function-2e04c677-78c8-4e6b-8c10-a4602f2602bb" TargetMode="External"/><Relationship Id="rId10" Type="http://schemas.openxmlformats.org/officeDocument/2006/relationships/hyperlink" Target="https://support.microsoft.com/en-us/office/makearray-function-b80da5ad-b338-4149-a523-5b221da09097" TargetMode="External"/><Relationship Id="rId4" Type="http://schemas.openxmlformats.org/officeDocument/2006/relationships/hyperlink" Target="https://support.microsoft.com/en-us/office/scan-function-d58dfd11-9969-4439-b2dc-e7062724de29" TargetMode="External"/><Relationship Id="rId9" Type="http://schemas.openxmlformats.org/officeDocument/2006/relationships/hyperlink" Target="https://support.microsoft.com/fr-fr/office/reduce-function-42e39910-b345-45f3-84b8-0642b568b7cb" TargetMode="External"/><Relationship Id="rId14" Type="http://schemas.openxmlformats.org/officeDocument/2006/relationships/hyperlink" Target="https://support.microsoft.com/en-us/office/byrow-function-2e04c677-78c8-4e6b-8c10-a4602f2602bb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5" Type="http://schemas.openxmlformats.org/officeDocument/2006/relationships/image" Target="../media/image25.png"/><Relationship Id="rId4" Type="http://schemas.openxmlformats.org/officeDocument/2006/relationships/hyperlink" Target="https://support.microsoft.com/fr-fr/office/fonction-textsplit-b1ca414e-4c21-4ca0-b1b7-bdecace8a6e7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intérieur, plastique&#10;&#10;Description générée automatiquement">
            <a:extLst>
              <a:ext uri="{FF2B5EF4-FFF2-40B4-BE49-F238E27FC236}">
                <a16:creationId xmlns:a16="http://schemas.microsoft.com/office/drawing/2014/main" id="{9050A99C-789B-81C4-AD4F-15C36E550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5" r="19192" b="32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11363A0-DE10-4C5C-827C-9CE8FB380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bg1">
              <a:alpha val="89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78D5EDB-69F6-4F3F-9210-0BC7FB373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758284"/>
            <a:ext cx="3657600" cy="3196570"/>
          </a:xfrm>
        </p:spPr>
        <p:txBody>
          <a:bodyPr>
            <a:normAutofit/>
          </a:bodyPr>
          <a:lstStyle/>
          <a:p>
            <a:r>
              <a:rPr lang="fr-FR" sz="3700"/>
              <a:t>Créer un outil de reporting dynamique avec les dernières fonctions d’Excel</a:t>
            </a:r>
            <a:endParaRPr lang="en-US" sz="3700"/>
          </a:p>
        </p:txBody>
      </p:sp>
      <p:sp>
        <p:nvSpPr>
          <p:cNvPr id="9" name="Sous-titre 8">
            <a:extLst>
              <a:ext uri="{FF2B5EF4-FFF2-40B4-BE49-F238E27FC236}">
                <a16:creationId xmlns:a16="http://schemas.microsoft.com/office/drawing/2014/main" id="{4A6A177C-8813-7205-BF34-F48E77EF2B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323376"/>
            <a:ext cx="3657600" cy="124143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fr-FR" sz="2000">
                <a:solidFill>
                  <a:schemeClr val="tx2"/>
                </a:solidFill>
              </a:rPr>
              <a:t>Formation live de deux heures</a:t>
            </a:r>
            <a:endParaRPr lang="en-US" sz="2000">
              <a:solidFill>
                <a:schemeClr val="tx2"/>
              </a:solidFill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5A1A9B2-DA9A-487B-8B22-CFE8E073C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4063141"/>
            <a:ext cx="2586790" cy="0"/>
          </a:xfrm>
          <a:prstGeom prst="line">
            <a:avLst/>
          </a:prstGeom>
          <a:ln w="22225">
            <a:solidFill>
              <a:srgbClr val="3778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5836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alimentation, morceau, tranche, tranché&#10;&#10;Description générée automatiquement">
            <a:extLst>
              <a:ext uri="{FF2B5EF4-FFF2-40B4-BE49-F238E27FC236}">
                <a16:creationId xmlns:a16="http://schemas.microsoft.com/office/drawing/2014/main" id="{07F6BAF3-40DA-8718-2168-92AD5E1D3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5" r="2787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633A93-8C18-36E8-BA0B-949A98315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985" y="640263"/>
            <a:ext cx="3759240" cy="1344975"/>
          </a:xfrm>
        </p:spPr>
        <p:txBody>
          <a:bodyPr>
            <a:normAutofit/>
          </a:bodyPr>
          <a:lstStyle/>
          <a:p>
            <a:r>
              <a:rPr lang="fr-FR" sz="2200">
                <a:effectLst/>
              </a:rPr>
              <a:t>Les pièges classiques qui m’ont fait perdre des heures (et comment les éviter)</a:t>
            </a:r>
            <a:endParaRPr lang="en-US" sz="22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1764F1-05AC-CED8-F320-C75097CF5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9290" y="2121763"/>
            <a:ext cx="3764826" cy="3773010"/>
          </a:xfrm>
        </p:spPr>
        <p:txBody>
          <a:bodyPr>
            <a:normAutofit/>
          </a:bodyPr>
          <a:lstStyle/>
          <a:p>
            <a:r>
              <a:rPr lang="fr-FR" sz="1800" dirty="0"/>
              <a:t>Les fonctions ET </a:t>
            </a:r>
            <a:r>
              <a:rPr lang="fr-FR" sz="1800" dirty="0" err="1"/>
              <a:t>et</a:t>
            </a:r>
            <a:r>
              <a:rPr lang="fr-FR" sz="1800" dirty="0"/>
              <a:t> OU. </a:t>
            </a:r>
          </a:p>
          <a:p>
            <a:r>
              <a:rPr lang="fr-FR" sz="1800" dirty="0"/>
              <a:t>L’utilisation du signe =.</a:t>
            </a:r>
          </a:p>
          <a:p>
            <a:r>
              <a:rPr lang="fr-FR" sz="1800" dirty="0"/>
              <a:t>Le piège des fonctions non matricielles.</a:t>
            </a:r>
            <a:endParaRPr lang="en-US" sz="1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455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96D755B9-1264-1FBB-7AAD-5D5FB9A7B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1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8F10D6C-749E-FDC4-7E7C-B27167542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fr-FR" sz="4000">
                <a:effectLst/>
              </a:rPr>
              <a:t>Graphique dynamique basé sur des zones propagées (#)</a:t>
            </a:r>
            <a:endParaRPr lang="en-US" sz="40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BF0FE2-689F-7D0E-8DBF-9201E58B6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fr-FR" sz="2400"/>
              <a:t>Actuellement</a:t>
            </a:r>
          </a:p>
          <a:p>
            <a:r>
              <a:rPr lang="fr-FR" sz="2400"/>
              <a:t>Dans le futur</a:t>
            </a:r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0546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gâteau, alimentation, morceau, tranche&#10;&#10;Description générée automatiquement">
            <a:extLst>
              <a:ext uri="{FF2B5EF4-FFF2-40B4-BE49-F238E27FC236}">
                <a16:creationId xmlns:a16="http://schemas.microsoft.com/office/drawing/2014/main" id="{64607AAD-CEEE-2B80-93B6-1BAB4A7CDF2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-1"/>
            <a:ext cx="14071002" cy="70355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6117F25-E1BC-96C7-7525-CEF5027CE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568420" cy="1325563"/>
          </a:xfrm>
        </p:spPr>
        <p:txBody>
          <a:bodyPr>
            <a:normAutofit fontScale="90000"/>
          </a:bodyPr>
          <a:lstStyle/>
          <a:p>
            <a:r>
              <a:rPr lang="fr-FR" dirty="0">
                <a:effectLst/>
              </a:rPr>
              <a:t>Gérer l’impression et la génération de fichiers PDF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562999-7332-F3AE-B4AE-385582C61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8272" cy="4351338"/>
          </a:xfrm>
        </p:spPr>
        <p:txBody>
          <a:bodyPr/>
          <a:lstStyle/>
          <a:p>
            <a:r>
              <a:rPr lang="fr-FR" dirty="0"/>
              <a:t>Comment définir de multiples zones d’impression dans une feuille</a:t>
            </a:r>
          </a:p>
          <a:p>
            <a:r>
              <a:rPr lang="fr-FR" dirty="0"/>
              <a:t>Automatisation de l’impression avec VBA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D606349-2EEB-5167-0DE5-FE10FE4F7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25" y="4001294"/>
            <a:ext cx="5201376" cy="26959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A0C11A-1FAA-64EC-1004-65D70E814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745" y="73799"/>
            <a:ext cx="6284727" cy="5750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5302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alimentation, tranche, bonbon, tranché&#10;&#10;Description générée automatiquement">
            <a:extLst>
              <a:ext uri="{FF2B5EF4-FFF2-40B4-BE49-F238E27FC236}">
                <a16:creationId xmlns:a16="http://schemas.microsoft.com/office/drawing/2014/main" id="{377E04B3-F4BF-6C92-42BF-A125C9A1DE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" r="19192" b="80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CEA1A1E-4CF6-7E39-3AFE-4D90E2435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/>
              <a:t>Discussion des </a:t>
            </a:r>
            <a:r>
              <a:rPr lang="fr-FR" sz="4000"/>
              <a:t>meilleures</a:t>
            </a:r>
            <a:r>
              <a:rPr lang="en-US" sz="4000"/>
              <a:t> pratiques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F272A6-2482-65E7-E4FD-3EB936E1A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9836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78D5EDB-69F6-4F3F-9210-0BC7FB37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116529"/>
            <a:ext cx="10592174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MERCI</a:t>
            </a:r>
          </a:p>
        </p:txBody>
      </p:sp>
      <p:pic>
        <p:nvPicPr>
          <p:cNvPr id="6" name="Espace réservé du contenu 5" descr="Une image contenant alimentation, morceau, fruit, tranche&#10;&#10;Description générée automatiquement">
            <a:extLst>
              <a:ext uri="{FF2B5EF4-FFF2-40B4-BE49-F238E27FC236}">
                <a16:creationId xmlns:a16="http://schemas.microsoft.com/office/drawing/2014/main" id="{5C8DE60D-7862-7416-66E4-C0CD4C572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3" b="12345"/>
          <a:stretch/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52811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8D5EDB-69F6-4F3F-9210-0BC7FB37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4200"/>
              <a:t>Les fonctions les plus utiles des derniers mois</a:t>
            </a:r>
            <a:endParaRPr lang="en-US" sz="42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705598-EEB3-412F-95D7-B7894985B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numCol="2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fr-FR" sz="2000"/>
              <a:t>LET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sz="2000"/>
              <a:t>LAMBDA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/>
              <a:t>FRACTIONNER.TEXTE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/>
              <a:t>ASSEMB.V (VSTACK)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/>
              <a:t>DANSCOL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/>
              <a:t>Nouveaux usages d'INDEX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000"/>
          </a:p>
          <a:p>
            <a:pPr>
              <a:buFont typeface="Wingdings" panose="05000000000000000000" pitchFamily="2" charset="2"/>
              <a:buChar char="ü"/>
            </a:pPr>
            <a:endParaRPr lang="en-US" sz="2000"/>
          </a:p>
          <a:p>
            <a:pPr>
              <a:buFont typeface="Wingdings" panose="05000000000000000000" pitchFamily="2" charset="2"/>
              <a:buChar char="ü"/>
            </a:pPr>
            <a:endParaRPr lang="en-US" sz="2000"/>
          </a:p>
          <a:p>
            <a:pPr>
              <a:buFont typeface="Wingdings" panose="05000000000000000000" pitchFamily="2" charset="2"/>
              <a:buChar char="ü"/>
            </a:pPr>
            <a:endParaRPr lang="en-US" sz="2000"/>
          </a:p>
          <a:p>
            <a:pPr>
              <a:buFont typeface="Wingdings" panose="05000000000000000000" pitchFamily="2" charset="2"/>
              <a:buChar char="ü"/>
            </a:pPr>
            <a:r>
              <a:rPr lang="en-US" sz="2000"/>
              <a:t>Cas pratiques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/>
              <a:t>Pièges classiques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/>
              <a:t>Meilleures pratiques</a:t>
            </a:r>
          </a:p>
        </p:txBody>
      </p:sp>
      <p:pic>
        <p:nvPicPr>
          <p:cNvPr id="7" name="Image 6" descr="Une image contenant alimentation, bonbon&#10;&#10;Description générée automatiquement">
            <a:extLst>
              <a:ext uri="{FF2B5EF4-FFF2-40B4-BE49-F238E27FC236}">
                <a16:creationId xmlns:a16="http://schemas.microsoft.com/office/drawing/2014/main" id="{AA498462-25F3-CE7A-006B-0A6D68A836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28" r="3489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FE623ABD-9861-444A-872B-B4023761E5B2}"/>
              </a:ext>
            </a:extLst>
          </p:cNvPr>
          <p:cNvSpPr txBox="1"/>
          <p:nvPr/>
        </p:nvSpPr>
        <p:spPr>
          <a:xfrm>
            <a:off x="6098192" y="6172201"/>
            <a:ext cx="6093808" cy="685799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fr-FR" sz="1300">
                <a:solidFill>
                  <a:srgbClr val="FFFFFF"/>
                </a:solidFill>
              </a:rPr>
              <a:t>Formation live de deux heures</a:t>
            </a:r>
            <a:endParaRPr lang="en-US" sz="13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9739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6952D-1B97-FA99-4E3B-49E444E9C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77" b="1827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0346DCC-BCF4-72DF-1B94-18BA50761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FR" sz="5200" dirty="0">
                <a:solidFill>
                  <a:srgbClr val="FFFFFF"/>
                </a:solidFill>
              </a:rPr>
              <a:t>LET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504729-99E8-DE6D-70E1-3929D2F57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79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D9D039-48F1-4878-8C16-0111191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400" dirty="0"/>
              <a:t>LET</a:t>
            </a: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BCD77BF5-1B46-44FB-89D8-FFE4C3AA15EE}"/>
              </a:ext>
            </a:extLst>
          </p:cNvPr>
          <p:cNvSpPr txBox="1">
            <a:spLocks/>
          </p:cNvSpPr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300" dirty="0" err="1"/>
              <a:t>Définition</a:t>
            </a:r>
            <a:r>
              <a:rPr lang="en-US" sz="1300" dirty="0"/>
              <a:t> : "La </a:t>
            </a:r>
            <a:r>
              <a:rPr lang="en-US" sz="1300" dirty="0" err="1"/>
              <a:t>fonction</a:t>
            </a:r>
            <a:r>
              <a:rPr lang="en-US" sz="1300" dirty="0"/>
              <a:t> LET </a:t>
            </a:r>
            <a:r>
              <a:rPr lang="en-US" sz="1300" dirty="0" err="1"/>
              <a:t>affecte</a:t>
            </a:r>
            <a:r>
              <a:rPr lang="en-US" sz="1300" dirty="0"/>
              <a:t> un nom aux </a:t>
            </a:r>
            <a:r>
              <a:rPr lang="en-US" sz="1300" dirty="0" err="1"/>
              <a:t>résultats</a:t>
            </a:r>
            <a:r>
              <a:rPr lang="en-US" sz="1300" dirty="0"/>
              <a:t> de </a:t>
            </a:r>
            <a:r>
              <a:rPr lang="en-US" sz="1300" dirty="0" err="1"/>
              <a:t>calculs</a:t>
            </a:r>
            <a:r>
              <a:rPr lang="en-US" sz="1300" dirty="0"/>
              <a:t>. </a:t>
            </a:r>
            <a:r>
              <a:rPr lang="en-US" sz="1300" dirty="0" err="1"/>
              <a:t>Cela</a:t>
            </a:r>
            <a:r>
              <a:rPr lang="en-US" sz="1300" dirty="0"/>
              <a:t> </a:t>
            </a:r>
            <a:r>
              <a:rPr lang="en-US" sz="1300" dirty="0" err="1"/>
              <a:t>permet</a:t>
            </a:r>
            <a:r>
              <a:rPr lang="en-US" sz="1300" dirty="0"/>
              <a:t> de stocker des </a:t>
            </a:r>
            <a:r>
              <a:rPr lang="en-US" sz="1300" dirty="0" err="1"/>
              <a:t>calculs</a:t>
            </a:r>
            <a:r>
              <a:rPr lang="en-US" sz="1300" dirty="0"/>
              <a:t> </a:t>
            </a:r>
            <a:r>
              <a:rPr lang="en-US" sz="1300" dirty="0" err="1"/>
              <a:t>intermédiaires</a:t>
            </a:r>
            <a:r>
              <a:rPr lang="en-US" sz="1300" dirty="0"/>
              <a:t>, des </a:t>
            </a:r>
            <a:r>
              <a:rPr lang="en-US" sz="1300" dirty="0" err="1"/>
              <a:t>valeurs</a:t>
            </a:r>
            <a:r>
              <a:rPr lang="en-US" sz="1300" dirty="0"/>
              <a:t> </a:t>
            </a:r>
            <a:r>
              <a:rPr lang="en-US" sz="1300" dirty="0" err="1"/>
              <a:t>ou</a:t>
            </a:r>
            <a:r>
              <a:rPr lang="en-US" sz="1300" dirty="0"/>
              <a:t> de </a:t>
            </a:r>
            <a:r>
              <a:rPr lang="en-US" sz="1300" dirty="0" err="1"/>
              <a:t>définir</a:t>
            </a:r>
            <a:r>
              <a:rPr lang="en-US" sz="1300" dirty="0"/>
              <a:t> des </a:t>
            </a:r>
            <a:r>
              <a:rPr lang="en-US" sz="1300" dirty="0" err="1"/>
              <a:t>noms</a:t>
            </a:r>
            <a:r>
              <a:rPr lang="en-US" sz="1300" dirty="0"/>
              <a:t> à </a:t>
            </a:r>
            <a:r>
              <a:rPr lang="en-US" sz="1300" dirty="0" err="1"/>
              <a:t>l'intérieur</a:t>
            </a:r>
            <a:r>
              <a:rPr lang="en-US" sz="1300" dirty="0"/>
              <a:t> </a:t>
            </a:r>
            <a:r>
              <a:rPr lang="en-US" sz="1300" dirty="0" err="1"/>
              <a:t>d'une</a:t>
            </a:r>
            <a:r>
              <a:rPr lang="en-US" sz="1300" dirty="0"/>
              <a:t> </a:t>
            </a:r>
            <a:r>
              <a:rPr lang="en-US" sz="1300" dirty="0" err="1"/>
              <a:t>formule</a:t>
            </a:r>
            <a:r>
              <a:rPr lang="en-US" sz="1300" dirty="0"/>
              <a:t>. </a:t>
            </a:r>
            <a:r>
              <a:rPr lang="en-US" sz="1300" dirty="0" err="1"/>
              <a:t>Ces</a:t>
            </a:r>
            <a:r>
              <a:rPr lang="en-US" sz="1300" dirty="0"/>
              <a:t> </a:t>
            </a:r>
            <a:r>
              <a:rPr lang="en-US" sz="1300" dirty="0" err="1"/>
              <a:t>noms</a:t>
            </a:r>
            <a:r>
              <a:rPr lang="en-US" sz="1300" dirty="0"/>
              <a:t> ne </a:t>
            </a:r>
            <a:r>
              <a:rPr lang="en-US" sz="1300" dirty="0" err="1"/>
              <a:t>s'appliquent</a:t>
            </a:r>
            <a:r>
              <a:rPr lang="en-US" sz="1300" dirty="0"/>
              <a:t> que dans le cadre de la </a:t>
            </a:r>
            <a:r>
              <a:rPr lang="en-US" sz="1300" dirty="0" err="1"/>
              <a:t>fonction</a:t>
            </a:r>
            <a:r>
              <a:rPr lang="en-US" sz="1300" dirty="0"/>
              <a:t> LET. Comme les variables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programmation</a:t>
            </a:r>
            <a:r>
              <a:rPr lang="en-US" sz="1300" dirty="0"/>
              <a:t>, LET </a:t>
            </a:r>
            <a:r>
              <a:rPr lang="en-US" sz="1300" dirty="0" err="1"/>
              <a:t>est</a:t>
            </a:r>
            <a:r>
              <a:rPr lang="en-US" sz="1300" dirty="0"/>
              <a:t> </a:t>
            </a:r>
            <a:r>
              <a:rPr lang="en-US" sz="1300" dirty="0" err="1"/>
              <a:t>réalisée</a:t>
            </a:r>
            <a:r>
              <a:rPr lang="en-US" sz="1300" dirty="0"/>
              <a:t> grâce à la </a:t>
            </a:r>
            <a:r>
              <a:rPr lang="en-US" sz="1300" dirty="0" err="1"/>
              <a:t>syntaxe</a:t>
            </a:r>
            <a:r>
              <a:rPr lang="en-US" sz="1300" dirty="0"/>
              <a:t> de la </a:t>
            </a:r>
            <a:r>
              <a:rPr lang="en-US" sz="1300" dirty="0" err="1"/>
              <a:t>formule</a:t>
            </a:r>
            <a:r>
              <a:rPr lang="en-US" sz="1300" dirty="0"/>
              <a:t> native </a:t>
            </a:r>
            <a:r>
              <a:rPr lang="en-US" sz="1300" dirty="0" err="1"/>
              <a:t>d'Excel</a:t>
            </a:r>
            <a:r>
              <a:rPr lang="en-US" sz="1300" dirty="0"/>
              <a:t>."</a:t>
            </a:r>
          </a:p>
          <a:p>
            <a:pPr>
              <a:lnSpc>
                <a:spcPct val="90000"/>
              </a:lnSpc>
            </a:pPr>
            <a:r>
              <a:rPr lang="en-US" sz="1300" dirty="0" err="1"/>
              <a:t>Syntaxe</a:t>
            </a:r>
            <a:r>
              <a:rPr lang="en-US" sz="1300" dirty="0"/>
              <a:t> : =let(nom1;nom_valeur1;calcul_ou_nom2;nom_valeur2;...). Le dernier </a:t>
            </a:r>
            <a:r>
              <a:rPr lang="en-US" sz="1300" dirty="0" err="1"/>
              <a:t>paramètre</a:t>
            </a:r>
            <a:r>
              <a:rPr lang="en-US" sz="1300" dirty="0"/>
              <a:t> </a:t>
            </a:r>
            <a:r>
              <a:rPr lang="en-US" sz="1300" dirty="0" err="1"/>
              <a:t>est</a:t>
            </a:r>
            <a:r>
              <a:rPr lang="en-US" sz="1300" dirty="0"/>
              <a:t> un </a:t>
            </a:r>
            <a:r>
              <a:rPr lang="en-US" sz="1300" dirty="0" err="1"/>
              <a:t>calcul</a:t>
            </a:r>
            <a:r>
              <a:rPr lang="en-US" sz="1300" dirty="0"/>
              <a:t>. Maximum de 126 </a:t>
            </a:r>
            <a:r>
              <a:rPr lang="en-US" sz="1300" dirty="0" err="1"/>
              <a:t>paires</a:t>
            </a:r>
            <a:r>
              <a:rPr lang="en-US" sz="13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1300" dirty="0" err="1"/>
              <a:t>Avantages</a:t>
            </a:r>
            <a:r>
              <a:rPr lang="en-US" sz="1300" dirty="0"/>
              <a:t> : structuration des </a:t>
            </a:r>
            <a:r>
              <a:rPr lang="en-US" sz="1300" dirty="0" err="1"/>
              <a:t>formules</a:t>
            </a:r>
            <a:r>
              <a:rPr lang="en-US" sz="1300" dirty="0"/>
              <a:t>, </a:t>
            </a:r>
            <a:r>
              <a:rPr lang="en-US" sz="1300" dirty="0" err="1"/>
              <a:t>notamment</a:t>
            </a:r>
            <a:r>
              <a:rPr lang="en-US" sz="1300" dirty="0"/>
              <a:t> avec </a:t>
            </a:r>
            <a:r>
              <a:rPr lang="en-US" sz="1300" dirty="0" err="1"/>
              <a:t>ALT+Entrée</a:t>
            </a:r>
            <a:r>
              <a:rPr lang="en-US" sz="1300" dirty="0"/>
              <a:t>, </a:t>
            </a:r>
            <a:r>
              <a:rPr lang="en-US" sz="1300" dirty="0" err="1"/>
              <a:t>meilleure</a:t>
            </a:r>
            <a:r>
              <a:rPr lang="en-US" sz="1300" dirty="0"/>
              <a:t> </a:t>
            </a:r>
            <a:r>
              <a:rPr lang="en-US" sz="1300" dirty="0" err="1"/>
              <a:t>lisibilité</a:t>
            </a:r>
            <a:r>
              <a:rPr lang="en-US" sz="1300" dirty="0"/>
              <a:t>, </a:t>
            </a:r>
            <a:r>
              <a:rPr lang="en-US" sz="1300" dirty="0" err="1"/>
              <a:t>optimisation</a:t>
            </a:r>
            <a:r>
              <a:rPr lang="en-US" sz="1300" dirty="0"/>
              <a:t> des </a:t>
            </a:r>
            <a:r>
              <a:rPr lang="en-US" sz="1300" dirty="0" err="1"/>
              <a:t>calculs</a:t>
            </a:r>
            <a:r>
              <a:rPr lang="en-US" sz="1300" dirty="0"/>
              <a:t> avec un </a:t>
            </a:r>
            <a:r>
              <a:rPr lang="en-US" sz="1300" dirty="0" err="1"/>
              <a:t>seul</a:t>
            </a:r>
            <a:r>
              <a:rPr lang="en-US" sz="1300" dirty="0"/>
              <a:t> </a:t>
            </a:r>
            <a:r>
              <a:rPr lang="en-US" sz="1300" dirty="0" err="1"/>
              <a:t>calcul</a:t>
            </a:r>
            <a:r>
              <a:rPr lang="en-US" sz="1300" dirty="0"/>
              <a:t>, </a:t>
            </a:r>
            <a:r>
              <a:rPr lang="en-US" sz="1300" dirty="0" err="1"/>
              <a:t>fonctionne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matriciel</a:t>
            </a:r>
            <a:r>
              <a:rPr lang="en-US" sz="1300" dirty="0"/>
              <a:t> </a:t>
            </a:r>
            <a:r>
              <a:rPr lang="en-US" sz="1300" dirty="0" err="1"/>
              <a:t>dynamique</a:t>
            </a:r>
            <a:r>
              <a:rPr lang="en-US" sz="1300" dirty="0"/>
              <a:t> (propagation).</a:t>
            </a:r>
          </a:p>
          <a:p>
            <a:pPr>
              <a:lnSpc>
                <a:spcPct val="90000"/>
              </a:lnSpc>
            </a:pPr>
            <a:r>
              <a:rPr lang="en-US" sz="1300" dirty="0" err="1"/>
              <a:t>Inconvénients</a:t>
            </a:r>
            <a:r>
              <a:rPr lang="en-US" sz="1300" dirty="0"/>
              <a:t> &amp; dangers : </a:t>
            </a:r>
          </a:p>
          <a:p>
            <a:pPr lvl="1">
              <a:lnSpc>
                <a:spcPct val="90000"/>
              </a:lnSpc>
            </a:pPr>
            <a:r>
              <a:rPr lang="en-US" sz="1300" dirty="0"/>
              <a:t>Comme pour </a:t>
            </a:r>
            <a:r>
              <a:rPr lang="en-US" sz="1300" dirty="0" err="1"/>
              <a:t>toutes</a:t>
            </a:r>
            <a:r>
              <a:rPr lang="en-US" sz="1300" dirty="0"/>
              <a:t> les </a:t>
            </a:r>
            <a:r>
              <a:rPr lang="en-US" sz="1300" dirty="0" err="1"/>
              <a:t>formules</a:t>
            </a:r>
            <a:r>
              <a:rPr lang="en-US" sz="1300" dirty="0"/>
              <a:t> </a:t>
            </a:r>
            <a:r>
              <a:rPr lang="en-US" sz="1300" dirty="0" err="1"/>
              <a:t>matricielles</a:t>
            </a:r>
            <a:r>
              <a:rPr lang="en-US" sz="1300" dirty="0"/>
              <a:t>, pas de </a:t>
            </a:r>
            <a:r>
              <a:rPr lang="en-US" sz="1300" dirty="0" err="1"/>
              <a:t>compatibilité</a:t>
            </a:r>
            <a:r>
              <a:rPr lang="en-US" sz="1300" dirty="0"/>
              <a:t> </a:t>
            </a:r>
            <a:r>
              <a:rPr lang="en-US" sz="1300" dirty="0" err="1"/>
              <a:t>descendante</a:t>
            </a:r>
            <a:r>
              <a:rPr lang="en-US" sz="1300" dirty="0"/>
              <a:t> pour les versions </a:t>
            </a:r>
            <a:r>
              <a:rPr lang="en-US" sz="1300" dirty="0" err="1"/>
              <a:t>antérieures</a:t>
            </a:r>
            <a:r>
              <a:rPr lang="en-US" sz="1300" dirty="0"/>
              <a:t> </a:t>
            </a:r>
            <a:r>
              <a:rPr lang="en-US" sz="1300" dirty="0" err="1"/>
              <a:t>d'Excel</a:t>
            </a:r>
            <a:r>
              <a:rPr lang="en-US" sz="13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1300" dirty="0"/>
              <a:t>Liens</a:t>
            </a:r>
          </a:p>
          <a:p>
            <a:pPr lvl="1">
              <a:lnSpc>
                <a:spcPct val="90000"/>
              </a:lnSpc>
            </a:pPr>
            <a:r>
              <a:rPr lang="en-US" sz="1300" dirty="0">
                <a:hlinkClick r:id="rId3"/>
              </a:rPr>
              <a:t>https://support.microsoft.com/fr-fr/office/fonction-let-34842dd8-b92b-4d3f-b325-b8b8f9908999</a:t>
            </a:r>
            <a:r>
              <a:rPr lang="en-US" sz="1300" dirty="0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A9C73E-76FD-8AF6-225D-8FCA95EE98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90" r="23712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2424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6952D-1B97-FA99-4E3B-49E444E9C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77" b="1827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0346DCC-BCF4-72DF-1B94-18BA50761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FR" sz="5200" dirty="0">
                <a:solidFill>
                  <a:srgbClr val="FFFFFF"/>
                </a:solidFill>
              </a:rPr>
              <a:t>LAMBDA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504729-99E8-DE6D-70E1-3929D2F57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4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D9D039-48F1-4878-8C16-0111191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000"/>
              <a:t>LAMBDA </a:t>
            </a:r>
            <a:br>
              <a:rPr lang="en-US" sz="5000"/>
            </a:br>
            <a:r>
              <a:rPr lang="en-US" sz="5000"/>
              <a:t> Utilisation non récursive</a:t>
            </a:r>
            <a:endParaRPr lang="en-US" sz="5000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BCD77BF5-1B46-44FB-89D8-FFE4C3AA15EE}"/>
              </a:ext>
            </a:extLst>
          </p:cNvPr>
          <p:cNvSpPr txBox="1">
            <a:spLocks/>
          </p:cNvSpPr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</a:pPr>
            <a:r>
              <a:rPr lang="fr-FR" sz="2400" dirty="0"/>
              <a:t>Structure et utilisation : </a:t>
            </a:r>
          </a:p>
          <a:p>
            <a:pPr lvl="1">
              <a:lnSpc>
                <a:spcPct val="90000"/>
              </a:lnSpc>
            </a:pPr>
            <a:r>
              <a:rPr lang="fr-FR" sz="1200" dirty="0"/>
              <a:t>Lorsque l'on teste la fonction: </a:t>
            </a:r>
            <a:br>
              <a:rPr lang="fr-FR" sz="1200" dirty="0"/>
            </a:br>
            <a:r>
              <a:rPr lang="fr-FR" sz="1200" dirty="0"/>
              <a:t>=LAMBDA(paramètre_ou_calcul1;paramètre_ou_calcul2;...)</a:t>
            </a:r>
            <a:r>
              <a:rPr lang="fr-FR" sz="1200" b="1" dirty="0"/>
              <a:t>(valeurs_param1;valeurs_param2)</a:t>
            </a:r>
          </a:p>
          <a:p>
            <a:pPr lvl="1">
              <a:lnSpc>
                <a:spcPct val="90000"/>
              </a:lnSpc>
            </a:pPr>
            <a:r>
              <a:rPr lang="fr-FR" sz="1200" dirty="0"/>
              <a:t>Dans la définition d'un nom : </a:t>
            </a:r>
            <a:br>
              <a:rPr lang="fr-FR" sz="1200" dirty="0"/>
            </a:br>
            <a:r>
              <a:rPr lang="fr-FR" sz="1200" dirty="0"/>
              <a:t>=LAMBDA(paramètre_ou_calcul1;paramètre_ou_calcul2;...)</a:t>
            </a:r>
          </a:p>
          <a:p>
            <a:pPr lvl="1">
              <a:lnSpc>
                <a:spcPct val="90000"/>
              </a:lnSpc>
            </a:pPr>
            <a:r>
              <a:rPr lang="fr-FR" sz="1200" dirty="0"/>
              <a:t>Avantages : création de vos propres fonctions, pas de VBA (fichiers XLSX)</a:t>
            </a:r>
          </a:p>
          <a:p>
            <a:pPr lvl="1">
              <a:lnSpc>
                <a:spcPct val="90000"/>
              </a:lnSpc>
            </a:pPr>
            <a:r>
              <a:rPr lang="fr-FR" sz="1200" dirty="0"/>
              <a:t>Inconvénients &amp; dangers : prolifération de fonctions complexes, débogage des fonctions. </a:t>
            </a:r>
          </a:p>
          <a:p>
            <a:pPr lvl="1">
              <a:lnSpc>
                <a:spcPct val="90000"/>
              </a:lnSpc>
            </a:pPr>
            <a:r>
              <a:rPr lang="fr-FR" sz="1200" dirty="0"/>
              <a:t>Deux outils d'aide à la création de ces formules</a:t>
            </a:r>
          </a:p>
          <a:p>
            <a:pPr lvl="1">
              <a:lnSpc>
                <a:spcPct val="90000"/>
              </a:lnSpc>
            </a:pPr>
            <a:r>
              <a:rPr lang="fr-FR" sz="1200" dirty="0"/>
              <a:t>Lambda Explorer de Charles Williams : </a:t>
            </a:r>
            <a:r>
              <a:rPr lang="fr-FR" sz="1050" dirty="0">
                <a:solidFill>
                  <a:srgbClr val="1F497D"/>
                </a:solidFill>
                <a:effectLst/>
                <a:hlinkClick r:id="rId3"/>
              </a:rPr>
              <a:t>https://www.decisionmodels.com/FastExcelLambdaExplorer.htm</a:t>
            </a:r>
            <a:r>
              <a:rPr lang="fr-FR" sz="1050" dirty="0">
                <a:solidFill>
                  <a:srgbClr val="1F497D"/>
                </a:solidFill>
                <a:effectLst/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fr-FR" sz="1050" dirty="0">
                <a:solidFill>
                  <a:srgbClr val="1F497D"/>
                </a:solidFill>
              </a:rPr>
              <a:t>Advanced Formula </a:t>
            </a:r>
            <a:r>
              <a:rPr lang="fr-FR" sz="1050" dirty="0" err="1">
                <a:solidFill>
                  <a:srgbClr val="1F497D"/>
                </a:solidFill>
              </a:rPr>
              <a:t>Environment</a:t>
            </a:r>
            <a:r>
              <a:rPr lang="fr-FR" sz="1050" dirty="0">
                <a:solidFill>
                  <a:srgbClr val="1F497D"/>
                </a:solidFill>
              </a:rPr>
              <a:t> : </a:t>
            </a:r>
            <a:br>
              <a:rPr lang="fr-FR" sz="1050" dirty="0">
                <a:solidFill>
                  <a:srgbClr val="1F497D"/>
                </a:solidFill>
              </a:rPr>
            </a:br>
            <a:r>
              <a:rPr lang="fr-FR" sz="1050" dirty="0">
                <a:solidFill>
                  <a:srgbClr val="1F497D"/>
                </a:solidFill>
                <a:hlinkClick r:id="rId4"/>
              </a:rPr>
              <a:t>https://www.microsoft.com/en-us/garage/profiles/advanced-formula-environment-a-microsoft-garage-project/</a:t>
            </a:r>
            <a:r>
              <a:rPr lang="fr-FR" sz="1050" dirty="0">
                <a:solidFill>
                  <a:srgbClr val="1F497D"/>
                </a:solidFill>
              </a:rPr>
              <a:t> </a:t>
            </a:r>
            <a:endParaRPr lang="fr-FR" sz="800" dirty="0"/>
          </a:p>
          <a:p>
            <a:pPr marL="0">
              <a:lnSpc>
                <a:spcPct val="90000"/>
              </a:lnSpc>
            </a:pPr>
            <a:r>
              <a:rPr lang="fr-FR" sz="2400" dirty="0"/>
              <a:t>Liens</a:t>
            </a:r>
          </a:p>
          <a:p>
            <a:pPr lvl="1">
              <a:lnSpc>
                <a:spcPct val="90000"/>
              </a:lnSpc>
            </a:pPr>
            <a:r>
              <a:rPr lang="fr-FR" sz="1200" dirty="0"/>
              <a:t>Définition : </a:t>
            </a:r>
            <a:r>
              <a:rPr lang="fr-FR" sz="1200" dirty="0">
                <a:hlinkClick r:id="rId5"/>
              </a:rPr>
              <a:t>https://support.microsoft.com/fr-fr/office/fonction-lambda-bd212d27-1cd1-4321-a34a-ccbf254b8b67</a:t>
            </a:r>
            <a:r>
              <a:rPr lang="fr-FR" sz="1200" dirty="0"/>
              <a:t>   </a:t>
            </a:r>
          </a:p>
          <a:p>
            <a:pPr lvl="1">
              <a:lnSpc>
                <a:spcPct val="90000"/>
              </a:lnSpc>
            </a:pPr>
            <a:r>
              <a:rPr lang="fr-FR" sz="1200" dirty="0"/>
              <a:t>Collection de fonctions lambda en Anglais : </a:t>
            </a:r>
            <a:r>
              <a:rPr lang="fr-FR" sz="1200" dirty="0">
                <a:hlinkClick r:id="rId6"/>
              </a:rPr>
              <a:t>https://www.mrexcel.com/board/forums/excel-lambda-functions.40/</a:t>
            </a:r>
            <a:r>
              <a:rPr lang="fr-FR" sz="1200" dirty="0"/>
              <a:t>    </a:t>
            </a:r>
          </a:p>
          <a:p>
            <a:pPr lvl="1">
              <a:lnSpc>
                <a:spcPct val="90000"/>
              </a:lnSpc>
            </a:pPr>
            <a:r>
              <a:rPr lang="fr-FR" sz="1200" dirty="0"/>
              <a:t>Collection de fonctions lambda en Français :  </a:t>
            </a:r>
            <a:r>
              <a:rPr lang="fr-FR" sz="1200" dirty="0">
                <a:hlinkClick r:id="rId7"/>
              </a:rPr>
              <a:t>https://www.excel-downloads.com/forums/fonctions-personnalisees-lambda.49/</a:t>
            </a:r>
            <a:r>
              <a:rPr lang="fr-FR" sz="1200" dirty="0"/>
              <a:t>   (en construction très lente)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871882B-B173-81A0-AE0F-38B9875F34D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090" r="23712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117747D-D94F-9911-6D7F-1BCDB1052B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3695" y="3765509"/>
            <a:ext cx="1673687" cy="9662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9978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2AEEBC8-9D30-42EF-95F2-386C2653FB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072779-ED80-20D4-B9E3-7CE98B48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02920"/>
            <a:ext cx="3419856" cy="1463040"/>
          </a:xfrm>
        </p:spPr>
        <p:txBody>
          <a:bodyPr anchor="ctr">
            <a:normAutofit/>
          </a:bodyPr>
          <a:lstStyle/>
          <a:p>
            <a:r>
              <a:rPr lang="fr-FR" sz="3000">
                <a:effectLst/>
              </a:rPr>
              <a:t>Rappel des objectifs des fonctions que l’on va utiliser.</a:t>
            </a:r>
            <a:endParaRPr lang="en-US" sz="3000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2E92FA66-67D7-4CB4-94D3-E643A9AD4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66159" y="1225296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27E95C-BCCC-9B19-5ED4-A1497E97B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502920"/>
            <a:ext cx="6894576" cy="1463040"/>
          </a:xfrm>
        </p:spPr>
        <p:txBody>
          <a:bodyPr anchor="ctr">
            <a:normAutofit/>
          </a:bodyPr>
          <a:lstStyle/>
          <a:p>
            <a:r>
              <a:rPr lang="fr-FR" sz="2200" dirty="0"/>
              <a:t>Petit rappel sur PowerQuery</a:t>
            </a:r>
          </a:p>
          <a:p>
            <a:r>
              <a:rPr lang="en-US" sz="2200" dirty="0" err="1"/>
              <a:t>Fonctions</a:t>
            </a:r>
            <a:r>
              <a:rPr lang="en-US" sz="2200" dirty="0"/>
              <a:t> </a:t>
            </a:r>
            <a:r>
              <a:rPr lang="en-US" sz="2200" dirty="0" err="1"/>
              <a:t>principalement</a:t>
            </a:r>
            <a:r>
              <a:rPr lang="en-US" sz="2200" dirty="0"/>
              <a:t> </a:t>
            </a:r>
            <a:r>
              <a:rPr lang="en-US" sz="2200" dirty="0" err="1"/>
              <a:t>utilisées</a:t>
            </a:r>
            <a:endParaRPr lang="en-US" sz="2200" dirty="0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9DEEE953-E7B0-360F-792C-C773D53DD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859536"/>
              </p:ext>
            </p:extLst>
          </p:nvPr>
        </p:nvGraphicFramePr>
        <p:xfrm>
          <a:off x="630936" y="2026920"/>
          <a:ext cx="10748106" cy="5029200"/>
        </p:xfrm>
        <a:graphic>
          <a:graphicData uri="http://schemas.openxmlformats.org/drawingml/2006/table">
            <a:tbl>
              <a:tblPr/>
              <a:tblGrid>
                <a:gridCol w="2829803">
                  <a:extLst>
                    <a:ext uri="{9D8B030D-6E8A-4147-A177-3AD203B41FA5}">
                      <a16:colId xmlns:a16="http://schemas.microsoft.com/office/drawing/2014/main" val="1785126974"/>
                    </a:ext>
                  </a:extLst>
                </a:gridCol>
                <a:gridCol w="4453070">
                  <a:extLst>
                    <a:ext uri="{9D8B030D-6E8A-4147-A177-3AD203B41FA5}">
                      <a16:colId xmlns:a16="http://schemas.microsoft.com/office/drawing/2014/main" val="4090166201"/>
                    </a:ext>
                  </a:extLst>
                </a:gridCol>
                <a:gridCol w="3465233">
                  <a:extLst>
                    <a:ext uri="{9D8B030D-6E8A-4147-A177-3AD203B41FA5}">
                      <a16:colId xmlns:a16="http://schemas.microsoft.com/office/drawing/2014/main" val="1377532916"/>
                    </a:ext>
                  </a:extLst>
                </a:gridCol>
              </a:tblGrid>
              <a:tr h="20396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Fonction</a:t>
                      </a:r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ou</a:t>
                      </a:r>
                      <a:r>
                        <a:rPr lang="en-US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objectif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720" marR="457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Commentaire</a:t>
                      </a:r>
                    </a:p>
                  </a:txBody>
                  <a:tcPr marL="45720" marR="457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Objectif</a:t>
                      </a:r>
                    </a:p>
                  </a:txBody>
                  <a:tcPr marL="45720" marR="4572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1783593"/>
                  </a:ext>
                </a:extLst>
              </a:tr>
              <a:tr h="15864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SOMME.SI.ENS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=SOMME.SI.ENS(plage_somme;plage_critères;critères;...)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Somme une plage en fonction de certains critères.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498165"/>
                  </a:ext>
                </a:extLst>
              </a:tr>
              <a:tr h="151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SOUS.TOTAL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=SOUS.TOTAL(no_fonction;réf1;...)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Somme une plage en fonction des cellules filtrées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106333"/>
                  </a:ext>
                </a:extLst>
              </a:tr>
              <a:tr h="151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JOINDRE.TEXTE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=JOINDRE.TEXTE(délimiteur;ignorer_vide;texte1;...)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Combine (concatène) du texte ensemble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881236"/>
                  </a:ext>
                </a:extLst>
              </a:tr>
              <a:tr h="15108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Fonction TRANSPOSE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=TRANSPOSE(tableau)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Transpose une plage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664308"/>
                  </a:ext>
                </a:extLst>
              </a:tr>
              <a:tr h="265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Fonction FILTRE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=FILTRE(tableau;inclure;si_vide)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Retourne une plage filtrée suivant certains critères. Même syntaxe que pour un SOMMEPROD pour les filtres (plage=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critere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)*(plage=critere2). Multiplication de matrices avec conditions, ici pour simuler un ET.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9593952"/>
                  </a:ext>
                </a:extLst>
              </a:tr>
              <a:tr h="265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Fonction TRIER et TRIERPAR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=TRIER(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Tableau;index_tri;ordre_tri;par_col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 / =TRIERPAR(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tableau;par_tableau;ordre_tri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;...)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Trie une plage en fonction du nom de la plage ou d'un index de colonne (ou ligne)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8959526"/>
                  </a:ext>
                </a:extLst>
              </a:tr>
              <a:tr h="2659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Fonction UNIQUE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=UNIQUE(matrice;by_col;exactly_once)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Dédoublonne une plage et retourne une liste de valeurs uniques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35943"/>
                  </a:ext>
                </a:extLst>
              </a:tr>
              <a:tr h="30217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Fonction ASSEMB.V / ASSEMB.H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=ASSEMB.V(array1;array2;...)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Assemble plusieurs plages en une seule plage. Utile pour créer des graphiques dynamiques</a:t>
                      </a:r>
                    </a:p>
                  </a:txBody>
                  <a:tcPr marL="45720" marR="45720" anchor="b">
                    <a:lnL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7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33771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281162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D9D039-48F1-4878-8C16-0111191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400" dirty="0"/>
              <a:t>LAMBDA </a:t>
            </a:r>
            <a:br>
              <a:rPr lang="en-US" sz="5400" dirty="0"/>
            </a:br>
            <a:r>
              <a:rPr lang="en-US" sz="5400" dirty="0"/>
              <a:t> Super </a:t>
            </a:r>
            <a:r>
              <a:rPr lang="en-US" sz="5400" dirty="0" err="1"/>
              <a:t>trucs</a:t>
            </a:r>
            <a:r>
              <a:rPr lang="en-US" sz="5400" dirty="0"/>
              <a:t> &amp; </a:t>
            </a:r>
            <a:r>
              <a:rPr lang="en-US" sz="5400" dirty="0" err="1"/>
              <a:t>astuces</a:t>
            </a:r>
            <a:endParaRPr lang="en-US" sz="5400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BCD77BF5-1B46-44FB-89D8-FFE4C3AA15EE}"/>
              </a:ext>
            </a:extLst>
          </p:cNvPr>
          <p:cNvSpPr txBox="1">
            <a:spLocks/>
          </p:cNvSpPr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</a:pPr>
            <a:r>
              <a:rPr lang="en-US" sz="2000" dirty="0" err="1"/>
              <a:t>Mettre</a:t>
            </a:r>
            <a:r>
              <a:rPr lang="en-US" sz="2000" dirty="0"/>
              <a:t> la </a:t>
            </a:r>
            <a:r>
              <a:rPr lang="en-US" sz="2000" dirty="0" err="1"/>
              <a:t>fonction</a:t>
            </a:r>
            <a:r>
              <a:rPr lang="en-US" sz="2000" dirty="0"/>
              <a:t> lambda </a:t>
            </a:r>
            <a:r>
              <a:rPr lang="en-US" sz="2000" dirty="0" err="1"/>
              <a:t>en</a:t>
            </a:r>
            <a:r>
              <a:rPr lang="en-US" sz="2000" dirty="0"/>
              <a:t> correction </a:t>
            </a:r>
            <a:r>
              <a:rPr lang="en-US" sz="2000" dirty="0" err="1"/>
              <a:t>automatique</a:t>
            </a:r>
            <a:r>
              <a:rPr lang="en-US" sz="2000" dirty="0"/>
              <a:t> pour LL[</a:t>
            </a:r>
            <a:r>
              <a:rPr lang="en-US" sz="2000" dirty="0" err="1"/>
              <a:t>Espace</a:t>
            </a:r>
            <a:r>
              <a:rPr lang="en-US" sz="2000" dirty="0"/>
              <a:t>] et LLL[</a:t>
            </a:r>
            <a:r>
              <a:rPr lang="en-US" sz="2000" dirty="0" err="1"/>
              <a:t>Espace</a:t>
            </a:r>
            <a:r>
              <a:rPr lang="en-US" sz="2000" dirty="0"/>
              <a:t>]</a:t>
            </a:r>
          </a:p>
          <a:p>
            <a:pPr marL="0">
              <a:lnSpc>
                <a:spcPct val="90000"/>
              </a:lnSpc>
            </a:pPr>
            <a:r>
              <a:rPr lang="en-US" sz="2000" dirty="0"/>
              <a:t>=LAMBDA(paramètre_ou_calcul1;paramètre_ou_calcul2;calcul)(valeur_du_parametre1;valeur_du_parametre2)</a:t>
            </a:r>
          </a:p>
          <a:p>
            <a:pPr marL="0">
              <a:lnSpc>
                <a:spcPct val="90000"/>
              </a:lnSpc>
            </a:pPr>
            <a:r>
              <a:rPr lang="en-US" sz="2000" dirty="0"/>
              <a:t>=LAMBDA(paramètre_ou_calcul1;paramètre_ou_calcul2;paramètre_ou_calcul3;calcul)(valeur_du_parametre1;valeur_du_parametre2;valeur_du_parametre3)</a:t>
            </a:r>
          </a:p>
          <a:p>
            <a:pPr marL="0">
              <a:lnSpc>
                <a:spcPct val="90000"/>
              </a:lnSpc>
            </a:pPr>
            <a:r>
              <a:rPr lang="en-US" sz="2000" dirty="0">
                <a:hlinkClick r:id="rId3"/>
              </a:rPr>
              <a:t>https://www.xlerateur.com/divers/2021/08/25/29-sec-pour-xlerer-remplacer-ll-par-une-formule-lambda-pre-remplie-12434/</a:t>
            </a:r>
            <a:r>
              <a:rPr lang="en-US" sz="2000" dirty="0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B3632E5-D34B-4B5C-D437-AD003C317B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90" r="23712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4526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D9D039-48F1-4878-8C16-0111191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400"/>
              <a:t>LAMBDA </a:t>
            </a:r>
            <a:br>
              <a:rPr lang="en-US" sz="5400"/>
            </a:br>
            <a:r>
              <a:rPr lang="en-US" sz="5400"/>
              <a:t> Super trucs &amp; astuces</a:t>
            </a:r>
            <a:endParaRPr lang="en-US" sz="5400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BCD77BF5-1B46-44FB-89D8-FFE4C3AA15EE}"/>
              </a:ext>
            </a:extLst>
          </p:cNvPr>
          <p:cNvSpPr txBox="1">
            <a:spLocks/>
          </p:cNvSpPr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</a:pPr>
            <a:r>
              <a:rPr lang="en-US" sz="2400" dirty="0"/>
              <a:t>Comment importer </a:t>
            </a:r>
            <a:r>
              <a:rPr lang="en-US" sz="2400" dirty="0" err="1"/>
              <a:t>toute</a:t>
            </a:r>
            <a:r>
              <a:rPr lang="en-US" sz="2400" dirty="0"/>
              <a:t> </a:t>
            </a:r>
            <a:r>
              <a:rPr lang="en-US" sz="2400" dirty="0" err="1"/>
              <a:t>une</a:t>
            </a:r>
            <a:r>
              <a:rPr lang="en-US" sz="2400" dirty="0"/>
              <a:t> </a:t>
            </a:r>
            <a:r>
              <a:rPr lang="en-US" sz="2400" dirty="0" err="1"/>
              <a:t>série</a:t>
            </a:r>
            <a:r>
              <a:rPr lang="en-US" sz="2400" dirty="0"/>
              <a:t> de </a:t>
            </a:r>
            <a:r>
              <a:rPr lang="en-US" sz="2400" dirty="0" err="1"/>
              <a:t>fonctions</a:t>
            </a:r>
            <a:r>
              <a:rPr lang="en-US" sz="2400" dirty="0"/>
              <a:t> lambda</a:t>
            </a:r>
          </a:p>
          <a:p>
            <a:pPr marL="457200" lvl="1">
              <a:lnSpc>
                <a:spcPct val="90000"/>
              </a:lnSpc>
            </a:pPr>
            <a:r>
              <a:rPr lang="en-US" sz="2000" dirty="0" err="1"/>
              <a:t>Créer</a:t>
            </a:r>
            <a:r>
              <a:rPr lang="en-US" sz="2000" dirty="0"/>
              <a:t> </a:t>
            </a:r>
            <a:r>
              <a:rPr lang="en-US" sz="2000" dirty="0" err="1"/>
              <a:t>une</a:t>
            </a:r>
            <a:r>
              <a:rPr lang="en-US" sz="2000" dirty="0"/>
              <a:t> table </a:t>
            </a:r>
            <a:r>
              <a:rPr lang="en-US" sz="2000" dirty="0" err="1"/>
              <a:t>structurée</a:t>
            </a:r>
            <a:r>
              <a:rPr lang="en-US" sz="2000" dirty="0"/>
              <a:t> "</a:t>
            </a:r>
            <a:r>
              <a:rPr lang="en-US" sz="2000" dirty="0" err="1"/>
              <a:t>dictionnaire</a:t>
            </a:r>
            <a:r>
              <a:rPr lang="en-US" sz="2000" dirty="0"/>
              <a:t>" des </a:t>
            </a:r>
            <a:r>
              <a:rPr lang="en-US" sz="2000" dirty="0" err="1"/>
              <a:t>fonctions</a:t>
            </a:r>
            <a:endParaRPr lang="en-US" sz="2000" dirty="0"/>
          </a:p>
          <a:p>
            <a:pPr marL="457200" lvl="1">
              <a:lnSpc>
                <a:spcPct val="90000"/>
              </a:lnSpc>
            </a:pPr>
            <a:r>
              <a:rPr lang="en-US" sz="2000" dirty="0"/>
              <a:t>Copier-</a:t>
            </a:r>
            <a:r>
              <a:rPr lang="en-US" sz="2000" dirty="0" err="1"/>
              <a:t>coller</a:t>
            </a:r>
            <a:r>
              <a:rPr lang="en-US" sz="2000" dirty="0"/>
              <a:t> </a:t>
            </a:r>
            <a:r>
              <a:rPr lang="en-US" sz="2000" dirty="0" err="1"/>
              <a:t>cette</a:t>
            </a:r>
            <a:r>
              <a:rPr lang="en-US" sz="2000" dirty="0"/>
              <a:t> table dans un nouveau </a:t>
            </a:r>
            <a:r>
              <a:rPr lang="en-US" sz="2000" dirty="0" err="1"/>
              <a:t>classeur</a:t>
            </a:r>
            <a:r>
              <a:rPr lang="en-US" sz="2000" dirty="0"/>
              <a:t>, les </a:t>
            </a:r>
            <a:r>
              <a:rPr lang="en-US" sz="2000" dirty="0" err="1"/>
              <a:t>fonctions</a:t>
            </a:r>
            <a:r>
              <a:rPr lang="en-US" sz="2000" dirty="0"/>
              <a:t> </a:t>
            </a:r>
            <a:r>
              <a:rPr lang="en-US" sz="2000" dirty="0" err="1"/>
              <a:t>vont</a:t>
            </a:r>
            <a:r>
              <a:rPr lang="en-US" sz="2000" dirty="0"/>
              <a:t> </a:t>
            </a:r>
            <a:r>
              <a:rPr lang="en-US" sz="2000" dirty="0" err="1"/>
              <a:t>suivre</a:t>
            </a:r>
            <a:r>
              <a:rPr lang="en-US" sz="2000" dirty="0"/>
              <a:t>.</a:t>
            </a:r>
          </a:p>
          <a:p>
            <a:pPr marL="457200" lvl="1">
              <a:lnSpc>
                <a:spcPct val="90000"/>
              </a:lnSpc>
            </a:pPr>
            <a:r>
              <a:rPr lang="en-US" sz="2000" dirty="0"/>
              <a:t>On </a:t>
            </a:r>
            <a:r>
              <a:rPr lang="en-US" sz="2000" dirty="0" err="1"/>
              <a:t>peut</a:t>
            </a:r>
            <a:r>
              <a:rPr lang="en-US" sz="2000" dirty="0"/>
              <a:t> </a:t>
            </a:r>
            <a:r>
              <a:rPr lang="en-US" sz="2000" dirty="0" err="1"/>
              <a:t>aussi</a:t>
            </a:r>
            <a:r>
              <a:rPr lang="en-US" sz="2000" dirty="0"/>
              <a:t> copier </a:t>
            </a:r>
            <a:r>
              <a:rPr lang="en-US" sz="2000" dirty="0" err="1"/>
              <a:t>coller</a:t>
            </a:r>
            <a:r>
              <a:rPr lang="en-US" sz="2000" dirty="0"/>
              <a:t> </a:t>
            </a:r>
            <a:r>
              <a:rPr lang="en-US" sz="2000" dirty="0" err="1"/>
              <a:t>une</a:t>
            </a:r>
            <a:r>
              <a:rPr lang="en-US" sz="2000" dirty="0"/>
              <a:t> cellule qui </a:t>
            </a:r>
            <a:r>
              <a:rPr lang="en-US" sz="2000" dirty="0" err="1"/>
              <a:t>contient</a:t>
            </a:r>
            <a:r>
              <a:rPr lang="en-US" sz="2000" dirty="0"/>
              <a:t> </a:t>
            </a:r>
            <a:r>
              <a:rPr lang="en-US" sz="2000" dirty="0" err="1"/>
              <a:t>cette</a:t>
            </a:r>
            <a:r>
              <a:rPr lang="en-US" sz="2000" dirty="0"/>
              <a:t> function.</a:t>
            </a:r>
          </a:p>
          <a:p>
            <a:pPr marL="0">
              <a:lnSpc>
                <a:spcPct val="90000"/>
              </a:lnSpc>
            </a:pPr>
            <a:r>
              <a:rPr lang="en-US" sz="2400" dirty="0"/>
              <a:t>La modification d'un nom </a:t>
            </a:r>
            <a:r>
              <a:rPr lang="en-US" sz="2400" dirty="0" err="1"/>
              <a:t>utilisant</a:t>
            </a:r>
            <a:r>
              <a:rPr lang="en-US" sz="2400" dirty="0"/>
              <a:t> </a:t>
            </a:r>
            <a:r>
              <a:rPr lang="en-US" sz="2400" dirty="0" err="1"/>
              <a:t>une</a:t>
            </a:r>
            <a:r>
              <a:rPr lang="en-US" sz="2400" dirty="0"/>
              <a:t> lambda se </a:t>
            </a:r>
            <a:r>
              <a:rPr lang="en-US" sz="2400" dirty="0" err="1"/>
              <a:t>répercute</a:t>
            </a:r>
            <a:r>
              <a:rPr lang="en-US" sz="2400" dirty="0"/>
              <a:t> sur tout le </a:t>
            </a:r>
            <a:r>
              <a:rPr lang="en-US" sz="2400" dirty="0" err="1"/>
              <a:t>classeur</a:t>
            </a:r>
            <a:r>
              <a:rPr lang="en-US" sz="2400" dirty="0"/>
              <a:t>.</a:t>
            </a:r>
          </a:p>
          <a:p>
            <a:pPr marL="0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FBAD41-A14E-B755-BA41-228613C81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0" r="23712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0775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D9D039-48F1-4878-8C16-0111191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400"/>
              <a:t>LAMBDA </a:t>
            </a:r>
            <a:br>
              <a:rPr lang="en-US" sz="5400"/>
            </a:br>
            <a:r>
              <a:rPr lang="en-US" sz="5400"/>
              <a:t> Super trucs &amp; astuces</a:t>
            </a:r>
            <a:endParaRPr lang="en-US" sz="5400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BCD77BF5-1B46-44FB-89D8-FFE4C3AA15EE}"/>
              </a:ext>
            </a:extLst>
          </p:cNvPr>
          <p:cNvSpPr txBox="1">
            <a:spLocks/>
          </p:cNvSpPr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</a:pPr>
            <a:r>
              <a:rPr lang="en-US" sz="2400"/>
              <a:t> CTRL + C pour le nom de la lambda</a:t>
            </a:r>
            <a:endParaRPr lang="en-US" sz="2400" dirty="0"/>
          </a:p>
          <a:p>
            <a:pPr marL="0">
              <a:lnSpc>
                <a:spcPct val="90000"/>
              </a:lnSpc>
            </a:pPr>
            <a:r>
              <a:rPr lang="en-US" sz="2400"/>
              <a:t> CTRL + C pour la formule de la lambda</a:t>
            </a:r>
            <a:endParaRPr lang="en-US" sz="2400" dirty="0"/>
          </a:p>
          <a:p>
            <a:pPr marL="0">
              <a:lnSpc>
                <a:spcPct val="90000"/>
              </a:lnSpc>
            </a:pPr>
            <a:r>
              <a:rPr lang="en-US" sz="2400"/>
              <a:t>Windows + V pour convertir les lambdas : </a:t>
            </a:r>
            <a:endParaRPr lang="en-US" sz="2400" dirty="0"/>
          </a:p>
          <a:p>
            <a:pPr marL="0">
              <a:lnSpc>
                <a:spcPct val="90000"/>
              </a:lnSpc>
            </a:pPr>
            <a:endParaRPr lang="en-US" sz="2400" dirty="0"/>
          </a:p>
          <a:p>
            <a:pPr marL="0"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C6E2FE-3226-8C48-637C-4BD99202FA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0" r="23712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5697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D9D039-48F1-4878-8C16-0111191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LAMBDA </a:t>
            </a:r>
            <a:b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Super trucs &amp; astuces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9258553-B2B9-4C79-9064-E2BEB93AF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9" r="5935"/>
          <a:stretch/>
        </p:blipFill>
        <p:spPr>
          <a:xfrm>
            <a:off x="4610457" y="370319"/>
            <a:ext cx="6907794" cy="4051011"/>
          </a:xfrm>
          <a:prstGeom prst="rect">
            <a:avLst/>
          </a:prstGeom>
        </p:spPr>
      </p:pic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BCD77BF5-1B46-44FB-89D8-FFE4C3AA15EE}"/>
              </a:ext>
            </a:extLst>
          </p:cNvPr>
          <p:cNvSpPr txBox="1">
            <a:spLocks/>
          </p:cNvSpPr>
          <p:nvPr/>
        </p:nvSpPr>
        <p:spPr>
          <a:xfrm>
            <a:off x="4793019" y="4610244"/>
            <a:ext cx="6725232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</a:pPr>
            <a:r>
              <a:rPr lang="en-US" sz="1700"/>
              <a:t>On peut définir une LAMBDA dans un LET et réutiliser cette lambda avec un argument</a:t>
            </a:r>
            <a:r>
              <a:rPr lang="en-US" sz="1700" dirty="0"/>
              <a:t>.</a:t>
            </a:r>
          </a:p>
          <a:p>
            <a:pPr marL="0">
              <a:lnSpc>
                <a:spcPct val="90000"/>
              </a:lnSpc>
            </a:pPr>
            <a:r>
              <a:rPr lang="en-US" sz="1700"/>
              <a:t>Une fonction définie avec une lambda peut être utilisée dans une autre function lambda</a:t>
            </a:r>
            <a:endParaRPr lang="en-US" sz="1700" dirty="0"/>
          </a:p>
          <a:p>
            <a:pPr marL="0">
              <a:lnSpc>
                <a:spcPct val="90000"/>
              </a:lnSpc>
            </a:pPr>
            <a:r>
              <a:rPr lang="en-US" sz="1700"/>
              <a:t>Voir la distance de Levenshtein pour un exemple</a:t>
            </a:r>
            <a:r>
              <a:rPr lang="en-US" sz="1700" dirty="0"/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68A8E0A-ED04-D6F8-8D33-BAA831E248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90" t="1" r="23712" b="30267"/>
          <a:stretch/>
        </p:blipFill>
        <p:spPr>
          <a:xfrm>
            <a:off x="688434" y="-9525"/>
            <a:ext cx="3584766" cy="4788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48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D9D039-48F1-4878-8C16-0111191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LAMBDA </a:t>
            </a:r>
            <a:b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Super trucs &amp; astuces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9258553-B2B9-4C79-9064-E2BEB93AF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9" r="5935"/>
          <a:stretch/>
        </p:blipFill>
        <p:spPr>
          <a:xfrm>
            <a:off x="4610457" y="370319"/>
            <a:ext cx="6907794" cy="4051011"/>
          </a:xfrm>
          <a:prstGeom prst="rect">
            <a:avLst/>
          </a:prstGeom>
        </p:spPr>
      </p:pic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BCD77BF5-1B46-44FB-89D8-FFE4C3AA15EE}"/>
              </a:ext>
            </a:extLst>
          </p:cNvPr>
          <p:cNvSpPr txBox="1">
            <a:spLocks/>
          </p:cNvSpPr>
          <p:nvPr/>
        </p:nvSpPr>
        <p:spPr>
          <a:xfrm>
            <a:off x="4793019" y="4610244"/>
            <a:ext cx="6725232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90000"/>
              </a:lnSpc>
            </a:pPr>
            <a:r>
              <a:rPr lang="en-US" sz="1700"/>
              <a:t>On peut utiliser un LET dans une LAMBDA</a:t>
            </a:r>
            <a:endParaRPr lang="en-US" sz="1700" dirty="0"/>
          </a:p>
          <a:p>
            <a:pPr marL="0">
              <a:lnSpc>
                <a:spcPct val="90000"/>
              </a:lnSpc>
            </a:pPr>
            <a:r>
              <a:rPr lang="en-US" sz="1700"/>
              <a:t>Voir aussi ci-dessus avec la distance de Levenshtein</a:t>
            </a:r>
            <a:endParaRPr lang="en-US" sz="1700" dirty="0"/>
          </a:p>
          <a:p>
            <a:pPr marL="0"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F80D6C3-DF9D-F076-5840-42AA6C4079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90" t="1" r="23712" b="30267"/>
          <a:stretch/>
        </p:blipFill>
        <p:spPr>
          <a:xfrm>
            <a:off x="688434" y="-9525"/>
            <a:ext cx="3584766" cy="478891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27364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D9D039-48F1-4878-8C16-0111191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5400"/>
              <a:t>LAMBDA </a:t>
            </a:r>
            <a:br>
              <a:rPr lang="en-US" sz="5400"/>
            </a:br>
            <a:r>
              <a:rPr lang="en-US" sz="5400"/>
              <a:t>  Création du nom</a:t>
            </a:r>
            <a:endParaRPr lang="en-US" sz="5400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BCD77BF5-1B46-44FB-89D8-FFE4C3AA15EE}"/>
              </a:ext>
            </a:extLst>
          </p:cNvPr>
          <p:cNvSpPr txBox="1">
            <a:spLocks/>
          </p:cNvSpPr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/>
              <a:t>Onglet Formules, et on copie la formule lambda, sans les paramètres, et avec le = devant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/>
              <a:t>Ne pas oublier les commentaires, pour spécifier les variables de la formule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sz="2400"/>
              <a:t>Attention, il faudra réimporter ces fonctions pour les utiliser ailleurs</a:t>
            </a:r>
            <a:r>
              <a:rPr lang="en-US" sz="2400" dirty="0"/>
              <a:t>.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DE46328-5BB1-09EF-784E-442E4F5291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0" r="23712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7261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D9D039-48F1-4878-8C16-0111191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FR" sz="4100"/>
              <a:t>LAMBDA </a:t>
            </a:r>
            <a:br>
              <a:rPr lang="fr-FR" sz="4100"/>
            </a:br>
            <a:r>
              <a:rPr lang="fr-FR" sz="4100"/>
              <a:t>Quelques erreurs</a:t>
            </a:r>
            <a:endParaRPr lang="en-US" sz="4100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BCD77BF5-1B46-44FB-89D8-FFE4C3AA15EE}"/>
              </a:ext>
            </a:extLst>
          </p:cNvPr>
          <p:cNvSpPr txBox="1">
            <a:spLocks/>
          </p:cNvSpPr>
          <p:nvPr/>
        </p:nvSpPr>
        <p:spPr>
          <a:xfrm>
            <a:off x="5080934" y="2405270"/>
            <a:ext cx="5993892" cy="356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Lorsqu'on copie la formule pour créer le nom, </a:t>
            </a:r>
          </a:p>
          <a:p>
            <a:pPr lvl="1"/>
            <a:r>
              <a:rPr lang="fr-FR" sz="1400" dirty="0"/>
              <a:t>Ne pas prendre les paramètres de tests</a:t>
            </a:r>
          </a:p>
          <a:p>
            <a:pPr lvl="1"/>
            <a:r>
              <a:rPr lang="fr-FR" sz="1400" dirty="0"/>
              <a:t>Ne pas oublier le =</a:t>
            </a:r>
          </a:p>
          <a:p>
            <a:r>
              <a:rPr lang="fr-FR" sz="1800" dirty="0"/>
              <a:t>Oubli du paramètre de fin pour les tests :</a:t>
            </a:r>
            <a:br>
              <a:rPr lang="fr-FR" sz="1800" dirty="0"/>
            </a:br>
            <a:r>
              <a:rPr lang="fr-FR" sz="1800" dirty="0"/>
              <a:t>=LAMBDA(AUJOURDHUI()-1) au lieu de =LAMBDA(AUJOURDHUI()-1)()</a:t>
            </a:r>
          </a:p>
          <a:p>
            <a:r>
              <a:rPr lang="fr-FR" sz="1800" dirty="0"/>
              <a:t>Pour le moment, les lambdas sont limitées au classeur. Donc, pas mal de discussions autour d'une bibliothèque de lambda pour un groupe, une entreprise, une industrie, etc.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endParaRPr lang="fr-FR" sz="1800" dirty="0"/>
          </a:p>
          <a:p>
            <a:endParaRPr lang="en-US" sz="1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2C4CEA8-FAFC-B877-D2E9-D50C01F6F4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0" r="23712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1965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étoile, objet d’extérieur&#10;&#10;Description générée automatiquement">
            <a:extLst>
              <a:ext uri="{FF2B5EF4-FFF2-40B4-BE49-F238E27FC236}">
                <a16:creationId xmlns:a16="http://schemas.microsoft.com/office/drawing/2014/main" id="{A71318A3-70F4-9316-63A5-2E10072093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77" b="1827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8D5EDB-69F6-4F3F-9210-0BC7FB37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LAMBDA</a:t>
            </a:r>
            <a:br>
              <a:rPr lang="en-US" sz="5200">
                <a:solidFill>
                  <a:srgbClr val="FFFFFF"/>
                </a:solidFill>
              </a:rPr>
            </a:br>
            <a:r>
              <a:rPr lang="en-US" sz="5200">
                <a:solidFill>
                  <a:srgbClr val="FFFFFF"/>
                </a:solidFill>
              </a:rPr>
              <a:t>récursif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AD3752E-73BC-978E-E92B-9052749D37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3938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D9D039-48F1-4878-8C16-0111191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6"/>
            <a:ext cx="6586491" cy="1676603"/>
          </a:xfrm>
        </p:spPr>
        <p:txBody>
          <a:bodyPr>
            <a:normAutofit/>
          </a:bodyPr>
          <a:lstStyle/>
          <a:p>
            <a:r>
              <a:rPr lang="fr-FR" sz="4200"/>
              <a:t>LAMBDA récursive </a:t>
            </a:r>
            <a:br>
              <a:rPr lang="fr-FR" sz="4200"/>
            </a:br>
            <a:r>
              <a:rPr lang="fr-FR" sz="4200"/>
              <a:t>Quelques bonnes pratiques</a:t>
            </a:r>
            <a:endParaRPr lang="en-US" sz="4200" dirty="0"/>
          </a:p>
        </p:txBody>
      </p:sp>
      <p:sp>
        <p:nvSpPr>
          <p:cNvPr id="29" name="Espace réservé du contenu 6">
            <a:extLst>
              <a:ext uri="{FF2B5EF4-FFF2-40B4-BE49-F238E27FC236}">
                <a16:creationId xmlns:a16="http://schemas.microsoft.com/office/drawing/2014/main" id="{DD4878ED-DB74-442F-AF46-4429FBA35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fr-FR" sz="2400" dirty="0"/>
              <a:t>Créer une batterie de tests.</a:t>
            </a:r>
          </a:p>
          <a:p>
            <a:r>
              <a:rPr lang="fr-FR" sz="2400" dirty="0"/>
              <a:t>Simuler la récursivité.</a:t>
            </a:r>
          </a:p>
          <a:p>
            <a:r>
              <a:rPr lang="fr-FR" sz="2400" dirty="0"/>
              <a:t>Exemple de la répétition d'un tableau plusieurs fois.</a:t>
            </a:r>
          </a:p>
          <a:p>
            <a:r>
              <a:rPr lang="fr-FR" sz="2400" dirty="0"/>
              <a:t>Comment sortir de la récursivité.</a:t>
            </a:r>
          </a:p>
          <a:p>
            <a:endParaRPr lang="en-US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3EFF17E-8016-10DD-953A-319CF1816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0" r="23712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73420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D9D039-48F1-4878-8C16-0111191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FR" sz="4100"/>
              <a:t>LAMBDA récursive</a:t>
            </a:r>
            <a:br>
              <a:rPr lang="fr-FR" sz="4100"/>
            </a:br>
            <a:r>
              <a:rPr lang="fr-FR" sz="4100"/>
              <a:t>Erreurs moins classiques</a:t>
            </a:r>
            <a:endParaRPr lang="en-US" sz="4100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BCD77BF5-1B46-44FB-89D8-FFE4C3AA15EE}"/>
              </a:ext>
            </a:extLst>
          </p:cNvPr>
          <p:cNvSpPr txBox="1">
            <a:spLocks/>
          </p:cNvSpPr>
          <p:nvPr/>
        </p:nvSpPr>
        <p:spPr>
          <a:xfrm>
            <a:off x="5080934" y="2405270"/>
            <a:ext cx="5993892" cy="356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En lambda récursif, on a un nombre limité d'appels.</a:t>
            </a:r>
          </a:p>
          <a:p>
            <a:r>
              <a:rPr lang="fr-FR" sz="1800" dirty="0"/>
              <a:t>Attention, si on renommer la fonction, il faut aussi la renommer dans le corps de la fonction. Je me suis déjà planté 3 fois ! </a:t>
            </a:r>
          </a:p>
          <a:p>
            <a:endParaRPr lang="fr-FR" sz="1400" dirty="0"/>
          </a:p>
          <a:p>
            <a:endParaRPr lang="en-US" sz="1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C8510B-6869-F937-AC35-41C0C9233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0" r="23712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1288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équipement électronique, afficher, cadre&#10;&#10;Description générée automatiquement">
            <a:extLst>
              <a:ext uri="{FF2B5EF4-FFF2-40B4-BE49-F238E27FC236}">
                <a16:creationId xmlns:a16="http://schemas.microsoft.com/office/drawing/2014/main" id="{C701AFD8-18CF-59D1-B6D9-E6EA76A73E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1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E19971A-213F-13C0-82B3-3D17907D7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fr-FR" sz="3400"/>
              <a:t>Utilisation des fonctions propagées dans des tableaux structurés.</a:t>
            </a:r>
            <a:endParaRPr lang="en-US" sz="34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0378F0-97EE-EF7E-FD02-9B0215311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fr-FR" sz="2400" dirty="0">
                <a:effectLst/>
              </a:rPr>
              <a:t>Pourquoi ça n’est pas toujours possible ? </a:t>
            </a:r>
          </a:p>
          <a:p>
            <a:pPr lvl="1"/>
            <a:r>
              <a:rPr lang="fr-FR" dirty="0"/>
              <a:t>Que retourne une formule dynamique?</a:t>
            </a:r>
            <a:endParaRPr lang="fr-FR" dirty="0">
              <a:effectLst/>
            </a:endParaRPr>
          </a:p>
          <a:p>
            <a:r>
              <a:rPr lang="fr-FR" sz="2400" dirty="0">
                <a:effectLst/>
              </a:rPr>
              <a:t>Quelle est la question magique qu’il faut toujours se poser ?</a:t>
            </a:r>
          </a:p>
          <a:p>
            <a:pPr lvl="1"/>
            <a:r>
              <a:rPr lang="fr-FR" dirty="0"/>
              <a:t>Combien de cellules pourront être retournées?</a:t>
            </a:r>
            <a:endParaRPr lang="fr-FR" dirty="0">
              <a:effectLst/>
            </a:endParaRPr>
          </a:p>
          <a:p>
            <a:r>
              <a:rPr lang="fr-FR" sz="2400" dirty="0">
                <a:effectLst/>
              </a:rPr>
              <a:t>Comment faire pour une intégration parfaite ?</a:t>
            </a:r>
          </a:p>
          <a:p>
            <a:pPr lvl="1"/>
            <a:r>
              <a:rPr lang="fr-FR" dirty="0" err="1"/>
              <a:t>Joindre.texte</a:t>
            </a:r>
            <a:endParaRPr lang="fr-FR" dirty="0">
              <a:effectLst/>
            </a:endParaRPr>
          </a:p>
          <a:p>
            <a:endParaRPr lang="fr-FR" sz="2400" dirty="0">
              <a:effectLst/>
            </a:endParaRP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1432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40DBA34-7440-242A-4980-8A1183A67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77" b="1827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78D5EDB-69F6-4F3F-9210-0BC7FB37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>
                <a:solidFill>
                  <a:srgbClr val="FFFFFF"/>
                </a:solidFill>
              </a:rPr>
              <a:t>Les fonctions d'aide de LAMBDA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5903A6B6-28EA-E7EB-E1A5-A25E98055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9570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C09DF0-9744-44AD-8F92-F3E57B2C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fr-FR"/>
              <a:t>Liste des sites pour les fonctions d'aide de Lambda</a:t>
            </a:r>
            <a:endParaRPr lang="en-US" dirty="0"/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DBEC36A9-CCE9-475A-B0E6-C21E944A1D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2178214"/>
          <a:ext cx="10515601" cy="3843015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307154">
                  <a:extLst>
                    <a:ext uri="{9D8B030D-6E8A-4147-A177-3AD203B41FA5}">
                      <a16:colId xmlns:a16="http://schemas.microsoft.com/office/drawing/2014/main" val="1302775197"/>
                    </a:ext>
                  </a:extLst>
                </a:gridCol>
                <a:gridCol w="1652168">
                  <a:extLst>
                    <a:ext uri="{9D8B030D-6E8A-4147-A177-3AD203B41FA5}">
                      <a16:colId xmlns:a16="http://schemas.microsoft.com/office/drawing/2014/main" val="1971004263"/>
                    </a:ext>
                  </a:extLst>
                </a:gridCol>
                <a:gridCol w="3863498">
                  <a:extLst>
                    <a:ext uri="{9D8B030D-6E8A-4147-A177-3AD203B41FA5}">
                      <a16:colId xmlns:a16="http://schemas.microsoft.com/office/drawing/2014/main" val="2237309723"/>
                    </a:ext>
                  </a:extLst>
                </a:gridCol>
                <a:gridCol w="4692781">
                  <a:extLst>
                    <a:ext uri="{9D8B030D-6E8A-4147-A177-3AD203B41FA5}">
                      <a16:colId xmlns:a16="http://schemas.microsoft.com/office/drawing/2014/main" val="2785456126"/>
                    </a:ext>
                  </a:extLst>
                </a:gridCol>
              </a:tblGrid>
              <a:tr h="40684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</a:rPr>
                        <a:t>No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Fonction d'aide à LAMBDA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</a:rPr>
                        <a:t>Source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Source (</a:t>
                      </a:r>
                      <a:r>
                        <a:rPr lang="en-US" sz="1200" u="none" strike="noStrike" dirty="0" err="1">
                          <a:effectLst/>
                        </a:rPr>
                        <a:t>fr</a:t>
                      </a:r>
                      <a:r>
                        <a:rPr lang="en-US" sz="1200" u="none" strike="noStrike" dirty="0">
                          <a:effectLst/>
                        </a:rPr>
                        <a:t>)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extLst>
                  <a:ext uri="{0D108BD9-81ED-4DB2-BD59-A6C34878D82A}">
                    <a16:rowId xmlns:a16="http://schemas.microsoft.com/office/drawing/2014/main" val="2622377653"/>
                  </a:ext>
                </a:extLst>
              </a:tr>
              <a:tr h="588247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1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200" u="none" strike="noStrike">
                          <a:effectLst/>
                        </a:rPr>
                        <a:t>Ressources générales sur les fonctions d'aides</a:t>
                      </a:r>
                      <a:endParaRPr lang="fr-FR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hlinkClick r:id="rId3"/>
                        </a:rPr>
                        <a:t>https://techcommunity.microsoft.com/t5/excel-blog/announcing-lambda-helper-functions-lambdas-as-arguments-and-more/ba-p</a:t>
                      </a:r>
                      <a:r>
                        <a:rPr lang="en-US" sz="1200" u="none" strike="noStrike">
                          <a:effectLst/>
                          <a:hlinkClick r:id="rId3"/>
                        </a:rPr>
                        <a:t>/2576648</a:t>
                      </a:r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extLst>
                  <a:ext uri="{0D108BD9-81ED-4DB2-BD59-A6C34878D82A}">
                    <a16:rowId xmlns:a16="http://schemas.microsoft.com/office/drawing/2014/main" val="975715475"/>
                  </a:ext>
                </a:extLst>
              </a:tr>
              <a:tr h="40684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2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/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SCAN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hlinkClick r:id="rId4"/>
                        </a:rPr>
                        <a:t>https://support.microsoft.com/en-us/office</a:t>
                      </a:r>
                      <a:r>
                        <a:rPr lang="en-US" sz="1200" u="none" strike="noStrike">
                          <a:effectLst/>
                          <a:hlinkClick r:id="rId4"/>
                        </a:rPr>
                        <a:t>/scan-function-d58dfd11-9969-4439-b2dc-e7062724de29</a:t>
                      </a:r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hlinkClick r:id="rId5"/>
                        </a:rPr>
                        <a:t>https://support.microsoft.com/fr-fr/office</a:t>
                      </a:r>
                      <a:r>
                        <a:rPr lang="en-US" sz="1200" u="none" strike="noStrike">
                          <a:effectLst/>
                          <a:hlinkClick r:id="rId5"/>
                        </a:rPr>
                        <a:t>/scan-function-d58dfd11-9969-4439-b2dc-e7062724de29</a:t>
                      </a:r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extLst>
                  <a:ext uri="{0D108BD9-81ED-4DB2-BD59-A6C34878D82A}">
                    <a16:rowId xmlns:a16="http://schemas.microsoft.com/office/drawing/2014/main" val="3635047169"/>
                  </a:ext>
                </a:extLst>
              </a:tr>
              <a:tr h="40684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3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/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MAP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hlinkClick r:id="rId6"/>
                        </a:rPr>
                        <a:t>https://support.microsoft.com/en-us/office</a:t>
                      </a:r>
                      <a:r>
                        <a:rPr lang="en-US" sz="1200" u="none" strike="noStrike">
                          <a:effectLst/>
                          <a:hlinkClick r:id="rId6"/>
                        </a:rPr>
                        <a:t>/map-function-48006093-f97c-47c1-bfcc-749263bb1f01</a:t>
                      </a:r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hlinkClick r:id="rId7"/>
                        </a:rPr>
                        <a:t>https://support.microsoft.com/fr-fr/office</a:t>
                      </a:r>
                      <a:r>
                        <a:rPr lang="en-US" sz="1200" u="none" strike="noStrike">
                          <a:effectLst/>
                          <a:hlinkClick r:id="rId7"/>
                        </a:rPr>
                        <a:t>/map-function-48006093-f97c-47c1-bfcc-749263bb1f01</a:t>
                      </a:r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extLst>
                  <a:ext uri="{0D108BD9-81ED-4DB2-BD59-A6C34878D82A}">
                    <a16:rowId xmlns:a16="http://schemas.microsoft.com/office/drawing/2014/main" val="3049196207"/>
                  </a:ext>
                </a:extLst>
              </a:tr>
              <a:tr h="40684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4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/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REDUCE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hlinkClick r:id="rId8"/>
                        </a:rPr>
                        <a:t>https://support.microsoft.com/en-us/office</a:t>
                      </a:r>
                      <a:r>
                        <a:rPr lang="en-US" sz="1200" u="none" strike="noStrike">
                          <a:effectLst/>
                          <a:hlinkClick r:id="rId8"/>
                        </a:rPr>
                        <a:t>/reduce-function-42e39910-b345-45f3-84b8-0642b568b7cb</a:t>
                      </a:r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hlinkClick r:id="rId9"/>
                        </a:rPr>
                        <a:t>https://support.microsoft.com/fr-fr/office</a:t>
                      </a:r>
                      <a:r>
                        <a:rPr lang="en-US" sz="1200" u="none" strike="noStrike">
                          <a:effectLst/>
                          <a:hlinkClick r:id="rId9"/>
                        </a:rPr>
                        <a:t>/reduce-function-42e39910-b345-45f3-84b8-0642b568b7cb</a:t>
                      </a:r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extLst>
                  <a:ext uri="{0D108BD9-81ED-4DB2-BD59-A6C34878D82A}">
                    <a16:rowId xmlns:a16="http://schemas.microsoft.com/office/drawing/2014/main" val="1138182679"/>
                  </a:ext>
                </a:extLst>
              </a:tr>
              <a:tr h="40684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5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/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MAKEARRAY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hlinkClick r:id="rId10"/>
                        </a:rPr>
                        <a:t>https://support.microsoft.com/en-us/office</a:t>
                      </a:r>
                      <a:r>
                        <a:rPr lang="en-US" sz="1200" u="none" strike="noStrike">
                          <a:effectLst/>
                          <a:hlinkClick r:id="rId10"/>
                        </a:rPr>
                        <a:t>/makearray-function-b80da5ad-b338-4149-a523-5b221da09097</a:t>
                      </a:r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hlinkClick r:id="rId11"/>
                        </a:rPr>
                        <a:t>https://support.microsoft.com/fr-fr/office</a:t>
                      </a:r>
                      <a:r>
                        <a:rPr lang="en-US" sz="1200" u="none" strike="noStrike">
                          <a:effectLst/>
                          <a:hlinkClick r:id="rId11"/>
                        </a:rPr>
                        <a:t>/makearray-function-b80da5ad-b338-4149-a523-5b221da09097</a:t>
                      </a:r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extLst>
                  <a:ext uri="{0D108BD9-81ED-4DB2-BD59-A6C34878D82A}">
                    <a16:rowId xmlns:a16="http://schemas.microsoft.com/office/drawing/2014/main" val="1372020329"/>
                  </a:ext>
                </a:extLst>
              </a:tr>
              <a:tr h="40684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6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/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BYCOL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hlinkClick r:id="rId12"/>
                        </a:rPr>
                        <a:t>https://support.microsoft.com/en-us/office</a:t>
                      </a:r>
                      <a:r>
                        <a:rPr lang="en-US" sz="1200" u="none" strike="noStrike">
                          <a:effectLst/>
                          <a:hlinkClick r:id="rId12"/>
                        </a:rPr>
                        <a:t>/bycol-function-58463999-7de5-49ce-8f38-b7f7a2192bfb</a:t>
                      </a:r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hlinkClick r:id="rId13"/>
                        </a:rPr>
                        <a:t>https://support.microsoft.com/fr-fr/office</a:t>
                      </a:r>
                      <a:r>
                        <a:rPr lang="en-US" sz="1200" u="none" strike="noStrike">
                          <a:effectLst/>
                          <a:hlinkClick r:id="rId13"/>
                        </a:rPr>
                        <a:t>/bycol-function-58463999-7de5-49ce-8f38-b7f7a2192bfb</a:t>
                      </a:r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extLst>
                  <a:ext uri="{0D108BD9-81ED-4DB2-BD59-A6C34878D82A}">
                    <a16:rowId xmlns:a16="http://schemas.microsoft.com/office/drawing/2014/main" val="3697847853"/>
                  </a:ext>
                </a:extLst>
              </a:tr>
              <a:tr h="40684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7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/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BYROW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hlinkClick r:id="rId14"/>
                        </a:rPr>
                        <a:t>https://support.microsoft.com/en-us/office</a:t>
                      </a:r>
                      <a:r>
                        <a:rPr lang="en-US" sz="1200" u="none" strike="noStrike">
                          <a:effectLst/>
                          <a:hlinkClick r:id="rId14"/>
                        </a:rPr>
                        <a:t>/byrow-function-2e04c677-78c8-4e6b-8c10-a4602f2602bb</a:t>
                      </a:r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hlinkClick r:id="rId15"/>
                        </a:rPr>
                        <a:t>https://support.microsoft.com/fr-fr/office</a:t>
                      </a:r>
                      <a:r>
                        <a:rPr lang="en-US" sz="1200" u="none" strike="noStrike">
                          <a:effectLst/>
                          <a:hlinkClick r:id="rId15"/>
                        </a:rPr>
                        <a:t>/byrow-function-2e04c677-78c8-4e6b-8c10-a4602f2602bb</a:t>
                      </a:r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extLst>
                  <a:ext uri="{0D108BD9-81ED-4DB2-BD59-A6C34878D82A}">
                    <a16:rowId xmlns:a16="http://schemas.microsoft.com/office/drawing/2014/main" val="1144758048"/>
                  </a:ext>
                </a:extLst>
              </a:tr>
              <a:tr h="406846"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>
                          <a:effectLst/>
                        </a:rPr>
                        <a:t>8</a:t>
                      </a:r>
                      <a:endParaRPr lang="en-US" sz="1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/>
                </a:tc>
                <a:tc>
                  <a:txBody>
                    <a:bodyPr/>
                    <a:lstStyle/>
                    <a:p>
                      <a:pPr algn="l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</a:rPr>
                        <a:t>ISOMITTED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hlinkClick r:id="rId16"/>
                        </a:rPr>
                        <a:t>https://support.microsoft.com/en-us/office</a:t>
                      </a:r>
                      <a:r>
                        <a:rPr lang="en-US" sz="1200" u="none" strike="noStrike">
                          <a:effectLst/>
                          <a:hlinkClick r:id="rId16"/>
                        </a:rPr>
                        <a:t>/isomitted-function-831d6fbc-0f07-40c4-9c5b-9c73fd1d60c1</a:t>
                      </a:r>
                      <a:r>
                        <a:rPr lang="en-US" sz="1200" u="none" strike="noStrike">
                          <a:effectLst/>
                        </a:rPr>
                        <a:t>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u="none" strike="noStrike" dirty="0">
                          <a:effectLst/>
                          <a:hlinkClick r:id="rId17"/>
                        </a:rPr>
                        <a:t>https://support.microsoft.com/fr-fr/office/isomitted-function-831d6fbc-0f07-40c4-9c5b-9c73fd1d60c1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endParaRPr lang="en-US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63" marR="7763" marT="7763" marB="0" anchor="b"/>
                </a:tc>
                <a:extLst>
                  <a:ext uri="{0D108BD9-81ED-4DB2-BD59-A6C34878D82A}">
                    <a16:rowId xmlns:a16="http://schemas.microsoft.com/office/drawing/2014/main" val="306795502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90097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82B431-B0E5-4E1D-BA45-2ABC38D63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65125"/>
            <a:ext cx="4378881" cy="1325563"/>
          </a:xfrm>
        </p:spPr>
        <p:txBody>
          <a:bodyPr>
            <a:normAutofit/>
          </a:bodyPr>
          <a:lstStyle/>
          <a:p>
            <a:r>
              <a:rPr lang="fr-FR" sz="4100"/>
              <a:t>Quelques nouveaux concepts</a:t>
            </a:r>
            <a:endParaRPr lang="en-US" sz="41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6CE015-0043-48F7-9037-341CC98E2C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020824"/>
            <a:ext cx="5076090" cy="4151376"/>
          </a:xfrm>
        </p:spPr>
        <p:txBody>
          <a:bodyPr>
            <a:normAutofit/>
          </a:bodyPr>
          <a:lstStyle/>
          <a:p>
            <a:r>
              <a:rPr lang="fr-FR" sz="2000"/>
              <a:t>Les lambda doivent être imbriquées dans la fonction d'aide pour fonctionner</a:t>
            </a:r>
            <a:r>
              <a:rPr lang="fr-FR" sz="2000" dirty="0"/>
              <a:t>.</a:t>
            </a:r>
          </a:p>
          <a:p>
            <a:r>
              <a:rPr lang="fr-FR" sz="2000"/>
              <a:t>Les paramètres optionnels sont en [ ]. On peut ensuite utiliser ISOMITTED</a:t>
            </a:r>
            <a:br>
              <a:rPr lang="fr-FR" sz="2000" dirty="0"/>
            </a:br>
            <a:r>
              <a:rPr lang="fr-FR" sz="2000"/>
              <a:t>(voir l'exemple de la fonction de Levenshtein</a:t>
            </a:r>
            <a:r>
              <a:rPr lang="fr-FR" sz="2000" dirty="0"/>
              <a:t>).</a:t>
            </a:r>
          </a:p>
          <a:p>
            <a:r>
              <a:rPr lang="fr-FR" sz="2000"/>
              <a:t>La "value" de la fonction SCAN est réellement une cellule. Donc les fonctions DECALER, LIGNE, LIGNES fonctionnent avec Value</a:t>
            </a:r>
            <a:r>
              <a:rPr lang="fr-FR" sz="2000" dirty="0"/>
              <a:t>.</a:t>
            </a:r>
          </a:p>
          <a:p>
            <a:endParaRPr lang="fr-FR" sz="2000" dirty="0"/>
          </a:p>
          <a:p>
            <a:pPr lvl="1"/>
            <a:endParaRPr lang="fr-FR" sz="2000" dirty="0"/>
          </a:p>
          <a:p>
            <a:endParaRPr lang="en-US" sz="2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487DFF-308E-4A7A-96A6-6F2DCF9DD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34957"/>
            <a:ext cx="4772455" cy="142439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C14B8D-ADB6-4CC4-B271-57DDF3D58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03" y="5143595"/>
            <a:ext cx="5182323" cy="685896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F0B1EE03-4CDE-4808-BDFE-123CF8947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388" y="2494308"/>
            <a:ext cx="6009433" cy="41513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736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6952D-1B97-FA99-4E3B-49E444E9C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77" b="1827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0346DCC-BCF4-72DF-1B94-18BA50761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FR" sz="5200" dirty="0">
                <a:solidFill>
                  <a:srgbClr val="FFFFFF"/>
                </a:solidFill>
              </a:rPr>
              <a:t>FRACTIONNER.TEXTE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504729-99E8-DE6D-70E1-3929D2F57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816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D9D039-48F1-4878-8C16-0111191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fr-FR" sz="4000"/>
              <a:t>FRACTIONNER.TEXTE</a:t>
            </a:r>
            <a:endParaRPr lang="en-US" sz="400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A6DE216-F7DD-9A86-8F44-4E5CCCBC2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 fontScale="77500" lnSpcReduction="20000"/>
          </a:bodyPr>
          <a:lstStyle/>
          <a:p>
            <a:r>
              <a:rPr lang="fr-FR" sz="2000" dirty="0"/>
              <a:t>En version </a:t>
            </a:r>
            <a:r>
              <a:rPr lang="fr-FR" sz="2000" dirty="0" err="1"/>
              <a:t>Insider</a:t>
            </a:r>
            <a:r>
              <a:rPr lang="fr-FR" sz="2000" dirty="0"/>
              <a:t> pour le moment.</a:t>
            </a:r>
          </a:p>
          <a:p>
            <a:r>
              <a:rPr lang="fr-FR" sz="2000" dirty="0"/>
              <a:t>Est-ce la meilleure option :</a:t>
            </a:r>
          </a:p>
          <a:p>
            <a:pPr lvl="1"/>
            <a:r>
              <a:rPr lang="fr-FR" sz="1600" dirty="0"/>
              <a:t>Données - Convertir</a:t>
            </a:r>
          </a:p>
          <a:p>
            <a:pPr lvl="1"/>
            <a:r>
              <a:rPr lang="fr-FR" sz="1600" dirty="0"/>
              <a:t>PowerQuery</a:t>
            </a:r>
          </a:p>
          <a:p>
            <a:pPr lvl="1"/>
            <a:r>
              <a:rPr lang="fr-FR" sz="1600" dirty="0"/>
              <a:t>Une approche plus complexe, </a:t>
            </a:r>
            <a:br>
              <a:rPr lang="fr-FR" sz="1600" dirty="0"/>
            </a:br>
            <a:r>
              <a:rPr lang="fr-FR" sz="1600" dirty="0"/>
              <a:t>mais compatible 365:</a:t>
            </a:r>
            <a:br>
              <a:rPr lang="fr-FR" sz="1600" dirty="0"/>
            </a:br>
            <a:endParaRPr lang="fr-FR" sz="1600" dirty="0"/>
          </a:p>
          <a:p>
            <a:pPr marL="457200" lvl="1" indent="0">
              <a:buNone/>
            </a:pPr>
            <a:r>
              <a:rPr lang="fr-FR" sz="1600" dirty="0"/>
              <a:t>=LET(</a:t>
            </a:r>
          </a:p>
          <a:p>
            <a:pPr marL="457200" lvl="1" indent="0">
              <a:buNone/>
            </a:pPr>
            <a:r>
              <a:rPr lang="fr-FR" sz="1600" dirty="0"/>
              <a:t>plage;A6:A10;</a:t>
            </a:r>
          </a:p>
          <a:p>
            <a:pPr marL="457200" lvl="1" indent="0">
              <a:buNone/>
            </a:pPr>
            <a:r>
              <a:rPr lang="fr-FR" sz="1600" dirty="0" err="1"/>
              <a:t>delimiteur</a:t>
            </a:r>
            <a:r>
              <a:rPr lang="fr-FR" sz="1600" dirty="0"/>
              <a:t>;",";</a:t>
            </a:r>
          </a:p>
          <a:p>
            <a:pPr marL="457200" lvl="1" indent="0">
              <a:buNone/>
            </a:pPr>
            <a:r>
              <a:rPr lang="fr-FR" sz="1600" dirty="0"/>
              <a:t>INDEX(TRANSPOSE(</a:t>
            </a:r>
          </a:p>
          <a:p>
            <a:pPr marL="457200" lvl="1" indent="0">
              <a:buNone/>
            </a:pPr>
            <a:r>
              <a:rPr lang="fr-FR" sz="1600" dirty="0"/>
              <a:t>                   FILTRE.XML("&lt;b&gt;&lt;a&gt;"&amp;SUBSTITUE(JOINDRE.TEXTE(</a:t>
            </a:r>
            <a:r>
              <a:rPr lang="fr-FR" sz="1600" dirty="0" err="1"/>
              <a:t>delimiteur</a:t>
            </a:r>
            <a:r>
              <a:rPr lang="fr-FR" sz="1600" dirty="0"/>
              <a:t>;;plage);</a:t>
            </a:r>
            <a:r>
              <a:rPr lang="fr-FR" sz="1600" dirty="0" err="1"/>
              <a:t>delimiteur</a:t>
            </a:r>
            <a:r>
              <a:rPr lang="fr-FR" sz="1600" dirty="0"/>
              <a:t>;"&lt;/a&gt;&lt;a&gt;")&amp;"&lt;/a&gt;&lt;/b&gt;";"//a")</a:t>
            </a:r>
          </a:p>
          <a:p>
            <a:pPr marL="457200" lvl="1" indent="0">
              <a:buNone/>
            </a:pPr>
            <a:r>
              <a:rPr lang="fr-FR" sz="1600" dirty="0"/>
              <a:t>               );</a:t>
            </a:r>
          </a:p>
          <a:p>
            <a:pPr marL="457200" lvl="1" indent="0">
              <a:buNone/>
            </a:pPr>
            <a:r>
              <a:rPr lang="fr-FR" sz="1600" dirty="0"/>
              <a:t>              SEQUENCE(LIGNES(plage);</a:t>
            </a:r>
          </a:p>
          <a:p>
            <a:pPr marL="457200" lvl="1" indent="0">
              <a:buNone/>
            </a:pPr>
            <a:r>
              <a:rPr lang="fr-FR" sz="1600" dirty="0"/>
              <a:t>                                     NBCAR(INDEX(plage;1;1))-NBCAR(</a:t>
            </a:r>
          </a:p>
          <a:p>
            <a:pPr marL="457200" lvl="1" indent="0">
              <a:buNone/>
            </a:pPr>
            <a:r>
              <a:rPr lang="fr-FR" sz="1600" dirty="0"/>
              <a:t>                                         SUBSTITUE(INDEX(plage;1;1);</a:t>
            </a:r>
            <a:r>
              <a:rPr lang="fr-FR" sz="1600" dirty="0" err="1"/>
              <a:t>delimiteur</a:t>
            </a:r>
            <a:r>
              <a:rPr lang="fr-FR" sz="1600" dirty="0"/>
              <a:t>;)</a:t>
            </a:r>
          </a:p>
          <a:p>
            <a:pPr marL="457200" lvl="1" indent="0">
              <a:buNone/>
            </a:pPr>
            <a:r>
              <a:rPr lang="fr-FR" sz="1600" dirty="0"/>
              <a:t>                                         )+1)))</a:t>
            </a:r>
          </a:p>
          <a:p>
            <a:pPr lvl="1"/>
            <a:endParaRPr lang="en-US" sz="1600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BCD77BF5-1B46-44FB-89D8-FFE4C3AA15EE}"/>
              </a:ext>
            </a:extLst>
          </p:cNvPr>
          <p:cNvSpPr txBox="1">
            <a:spLocks/>
          </p:cNvSpPr>
          <p:nvPr/>
        </p:nvSpPr>
        <p:spPr>
          <a:xfrm>
            <a:off x="5080934" y="2405270"/>
            <a:ext cx="5993892" cy="356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0621DC6-0044-230F-FC21-EE691D284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0" r="23712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D89BF5A-3985-27AA-FED5-F3B9A5EBB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080" y="2897751"/>
            <a:ext cx="3629532" cy="1095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11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D9D039-48F1-4878-8C16-0111191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FR" sz="4100" dirty="0"/>
              <a:t>FRACTIONNER.TEXTE</a:t>
            </a:r>
            <a:endParaRPr lang="en-US" sz="4100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BCD77BF5-1B46-44FB-89D8-FFE4C3AA15EE}"/>
              </a:ext>
            </a:extLst>
          </p:cNvPr>
          <p:cNvSpPr txBox="1">
            <a:spLocks/>
          </p:cNvSpPr>
          <p:nvPr/>
        </p:nvSpPr>
        <p:spPr>
          <a:xfrm>
            <a:off x="5080934" y="2405270"/>
            <a:ext cx="5993892" cy="356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2C8510B-6869-F937-AC35-41C0C92333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0" r="23712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C0DE0F0-886B-0DB1-14CB-2B66A5B7AF9B}"/>
              </a:ext>
            </a:extLst>
          </p:cNvPr>
          <p:cNvSpPr txBox="1"/>
          <p:nvPr/>
        </p:nvSpPr>
        <p:spPr>
          <a:xfrm>
            <a:off x="4501639" y="659639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4"/>
              </a:rPr>
              <a:t>https://support.microsoft.com/fr-fr/office/fonction-textsplit-b1ca414e-4c21-4ca0-b1b7-bdecace8a6e7</a:t>
            </a:r>
            <a:r>
              <a:rPr lang="en-US" sz="1050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2CA4255-3143-D4C2-0D89-E7028A6DB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8244" y="2014352"/>
            <a:ext cx="7023965" cy="4214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4021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D9D039-48F1-4878-8C16-0111191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fr-DZ" sz="4000" dirty="0"/>
              <a:t>Fonctionnalités avancées</a:t>
            </a:r>
            <a:endParaRPr lang="en-US" sz="4000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A6DE216-F7DD-9A86-8F44-4E5CCCBC2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r>
              <a:rPr lang="fr-DZ" sz="2000" dirty="0"/>
              <a:t>On peut entrer un tableau avec des {} ou une référence à une plage  comme paramètre. </a:t>
            </a:r>
            <a:r>
              <a:rPr lang="en-US" sz="2000" dirty="0"/>
              <a:t>I</a:t>
            </a:r>
            <a:r>
              <a:rPr lang="fr-DZ" sz="2000" dirty="0"/>
              <a:t>ci, on scinde sur la , et le . :</a:t>
            </a:r>
            <a:br>
              <a:rPr lang="fr-DZ" sz="2000" dirty="0"/>
            </a:br>
            <a:r>
              <a:rPr lang="fr-DZ" sz="2000" dirty="0"/>
              <a:t>     </a:t>
            </a:r>
            <a:r>
              <a:rPr lang="en-US" sz="2000" dirty="0"/>
              <a:t>=FRACTIONNER.TEXTE(A43;{",";"."})</a:t>
            </a:r>
            <a:endParaRPr lang="fr-DZ" sz="2000" dirty="0"/>
          </a:p>
          <a:p>
            <a:r>
              <a:rPr lang="fr-DZ" sz="2000" dirty="0"/>
              <a:t>Combiner avec JOINDRE.TEXTE pour n'avoir qu'une seule formule:</a:t>
            </a:r>
            <a:br>
              <a:rPr lang="fr-DZ" sz="2000" dirty="0"/>
            </a:br>
            <a:r>
              <a:rPr lang="fr-FR" sz="2000" dirty="0"/>
              <a:t>=FRACTIONNER.TEXTE(JOINDRE.TEXTE("|";;AC6:AC10);",";"|")</a:t>
            </a:r>
          </a:p>
          <a:p>
            <a:endParaRPr lang="fr-DZ" sz="2000" dirty="0"/>
          </a:p>
          <a:p>
            <a:pPr lvl="1"/>
            <a:endParaRPr lang="fr-FR" sz="1600" dirty="0"/>
          </a:p>
          <a:p>
            <a:pPr lvl="1"/>
            <a:endParaRPr lang="en-US" sz="1600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BCD77BF5-1B46-44FB-89D8-FFE4C3AA15EE}"/>
              </a:ext>
            </a:extLst>
          </p:cNvPr>
          <p:cNvSpPr txBox="1">
            <a:spLocks/>
          </p:cNvSpPr>
          <p:nvPr/>
        </p:nvSpPr>
        <p:spPr>
          <a:xfrm>
            <a:off x="5080934" y="2405270"/>
            <a:ext cx="5993892" cy="356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0621DC6-0044-230F-FC21-EE691D284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0" r="23712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202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6952D-1B97-FA99-4E3B-49E444E9C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77" b="1827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0346DCC-BCF4-72DF-1B94-18BA50761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FR" sz="5200">
                <a:solidFill>
                  <a:srgbClr val="FFFFFF"/>
                </a:solidFill>
              </a:rPr>
              <a:t>Pourquoi </a:t>
            </a:r>
            <a:br>
              <a:rPr lang="fr-FR" sz="5200" dirty="0">
                <a:solidFill>
                  <a:srgbClr val="FFFFFF"/>
                </a:solidFill>
              </a:rPr>
            </a:br>
            <a:r>
              <a:rPr lang="fr-FR" sz="5200" dirty="0">
                <a:solidFill>
                  <a:srgbClr val="FFFFFF"/>
                </a:solidFill>
              </a:rPr>
              <a:t>INDEX?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504729-99E8-DE6D-70E1-3929D2F57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Petit détour avant de revenir à FRACTIONNER.TEXTE</a:t>
            </a:r>
            <a:endParaRPr lang="en-US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4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654B6A-1563-44CB-91CA-BED723957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292" y="365125"/>
            <a:ext cx="6819507" cy="1325563"/>
          </a:xfrm>
        </p:spPr>
        <p:txBody>
          <a:bodyPr/>
          <a:lstStyle/>
          <a:p>
            <a:r>
              <a:rPr lang="fr-FR"/>
              <a:t>Pourquoi INDEX devient-il si important</a:t>
            </a:r>
            <a:r>
              <a:rPr lang="fr-FR" dirty="0"/>
              <a:t>?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0AA7E5-8E14-5372-0EA0-2BCD762C0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0" r="23712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962CC27-3A4E-4824-8EF4-92A5ACD84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029" y="1697758"/>
            <a:ext cx="7687748" cy="400105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1D7F4A3-540D-5CB7-451D-2751BA0ADFF9}"/>
              </a:ext>
            </a:extLst>
          </p:cNvPr>
          <p:cNvSpPr/>
          <p:nvPr/>
        </p:nvSpPr>
        <p:spPr>
          <a:xfrm>
            <a:off x="4969967" y="3466639"/>
            <a:ext cx="7071360" cy="82946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2390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2AD9D039-48F1-4878-8C16-01111916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548464"/>
            <a:ext cx="6798541" cy="1675623"/>
          </a:xfrm>
        </p:spPr>
        <p:txBody>
          <a:bodyPr anchor="b">
            <a:normAutofit/>
          </a:bodyPr>
          <a:lstStyle/>
          <a:p>
            <a:r>
              <a:rPr lang="fr-FR" sz="4000" dirty="0"/>
              <a:t>RETOUR SUR FRACTIONNER.TEXTE</a:t>
            </a:r>
            <a:endParaRPr lang="en-US" sz="4000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A6DE216-F7DD-9A86-8F44-4E5CCCBC2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2409830"/>
            <a:ext cx="6798539" cy="3705217"/>
          </a:xfrm>
        </p:spPr>
        <p:txBody>
          <a:bodyPr>
            <a:normAutofit/>
          </a:bodyPr>
          <a:lstStyle/>
          <a:p>
            <a:r>
              <a:rPr lang="fr-DZ" sz="2000" dirty="0"/>
              <a:t>Utilisation possible dans des tables avec la fonction INDEX</a:t>
            </a:r>
          </a:p>
          <a:p>
            <a:pPr lvl="1"/>
            <a:endParaRPr lang="en-US" sz="1600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BCD77BF5-1B46-44FB-89D8-FFE4C3AA15EE}"/>
              </a:ext>
            </a:extLst>
          </p:cNvPr>
          <p:cNvSpPr txBox="1">
            <a:spLocks/>
          </p:cNvSpPr>
          <p:nvPr/>
        </p:nvSpPr>
        <p:spPr>
          <a:xfrm>
            <a:off x="5080934" y="2405270"/>
            <a:ext cx="5993892" cy="356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0621DC6-0044-230F-FC21-EE691D284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0" r="23712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89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0B7EB46-2F29-14A9-3280-BA70D0579D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1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D7955C-914C-2241-DBDE-7B8632D2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>
                <a:effectLst/>
              </a:rPr>
              <a:t>Fonction FILTRE</a:t>
            </a:r>
            <a:endParaRPr lang="en-US" sz="40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B0D662-13BA-4F9C-A08F-D1AC3E074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fr-FR" sz="2400"/>
              <a:t>Pourquoi et comment les imbriquer ?</a:t>
            </a:r>
          </a:p>
          <a:p>
            <a:pPr lvl="1"/>
            <a:r>
              <a:rPr lang="fr-FR" dirty="0"/>
              <a:t>=FILTRE(FILTRE(</a:t>
            </a:r>
          </a:p>
          <a:p>
            <a:r>
              <a:rPr lang="fr-FR" sz="2400"/>
              <a:t>Comment les lier avec des segments grâce à une fonction ultra-secrète ?</a:t>
            </a:r>
          </a:p>
          <a:p>
            <a:pPr lvl="1"/>
            <a:r>
              <a:rPr lang="fr-FR" dirty="0"/>
              <a:t>SOUS.TOTAL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112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6952D-1B97-FA99-4E3B-49E444E9C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77" b="1827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0346DCC-BCF4-72DF-1B94-18BA50761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FR" sz="5200" dirty="0">
                <a:solidFill>
                  <a:srgbClr val="FFFFFF"/>
                </a:solidFill>
              </a:rPr>
              <a:t>ASSEMB.H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504729-99E8-DE6D-70E1-3929D2F57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476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2ADD1F-471E-FA60-23C9-C402790FE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fr-FR" dirty="0" err="1"/>
              <a:t>ASSEMB</a:t>
            </a:r>
            <a:r>
              <a:rPr lang="fr-FR" err="1"/>
              <a:t>.</a:t>
            </a:r>
            <a:r>
              <a:rPr lang="fr-FR"/>
              <a:t>V et ASSEMB</a:t>
            </a:r>
            <a:r>
              <a:rPr lang="fr-FR" dirty="0" err="1"/>
              <a:t>.H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EDD586-C7FD-64A5-9CD1-39FD735F5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fr-FR" sz="2000" dirty="0" err="1"/>
              <a:t>Insider</a:t>
            </a:r>
            <a:r>
              <a:rPr lang="fr-FR" sz="2000" dirty="0"/>
              <a:t> pour le moment. Ce sont les fonctions que j'attends avec le plus d'impatience.</a:t>
            </a:r>
          </a:p>
          <a:p>
            <a:r>
              <a:rPr lang="fr-FR" sz="2000" dirty="0" err="1"/>
              <a:t>Vstack</a:t>
            </a:r>
            <a:r>
              <a:rPr lang="fr-FR" sz="2000" dirty="0"/>
              <a:t> et </a:t>
            </a:r>
            <a:r>
              <a:rPr lang="fr-FR" sz="2000" dirty="0" err="1"/>
              <a:t>Hstack</a:t>
            </a:r>
            <a:r>
              <a:rPr lang="fr-FR" sz="2000" dirty="0"/>
              <a:t> en Anglais</a:t>
            </a:r>
          </a:p>
          <a:p>
            <a:r>
              <a:rPr lang="fr-FR" sz="2000" dirty="0"/>
              <a:t>Alternative pour 365 pour deux plages : </a:t>
            </a:r>
          </a:p>
          <a:p>
            <a:pPr lvl="1"/>
            <a:r>
              <a:rPr lang="fr-FR" sz="1600" dirty="0"/>
              <a:t>=LAMBDA(arr_1;arr_2;SI.NON.DISP(SI(SEQUENCE(NBVAL(arr_1)+NBVAL(arr_2);1;1;0)=1;"")&amp;(arr_1);"")&amp;TRIER(SI.NON.DISP(SI(SEQUENCE(NBVAL(arr_1)+NBVAL(arr_2);1;1;0)=1;"")&amp;(arr_2); "")))</a:t>
            </a:r>
          </a:p>
          <a:p>
            <a:pPr lvl="1"/>
            <a:r>
              <a:rPr lang="fr-FR" sz="1600" dirty="0"/>
              <a:t>Ou avec LET : </a:t>
            </a:r>
          </a:p>
          <a:p>
            <a:pPr lvl="1"/>
            <a:r>
              <a:rPr lang="fr-FR" sz="1600" dirty="0"/>
              <a:t>=LET(arr_1;SaisirPlage1;arr_2;SaisirPlage2;SI.NON.DISP(SI(SEQUENCE(NBVAL(arr_1)+NBVAL(arr_2);1;1;0)=1;"")&amp;(arr_1);"")&amp;TRIER(SI.NON.DISP(SI(SEQUENCE(NBVAL(arr_1)+NBVAL(arr_2);1;1;0)=1;"")&amp;(arr_2); "")))</a:t>
            </a:r>
          </a:p>
          <a:p>
            <a:pPr lvl="1"/>
            <a:endParaRPr lang="fr-FR" sz="1600" dirty="0"/>
          </a:p>
          <a:p>
            <a:pPr lvl="1"/>
            <a:endParaRPr lang="en-US" sz="1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86AB515-7AB1-483D-B7D6-163BF7068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93" r="1601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050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3F6952D-1B97-FA99-4E3B-49E444E9C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477" b="18273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0346DCC-BCF4-72DF-1B94-18BA50761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FR" sz="5200" dirty="0">
                <a:solidFill>
                  <a:srgbClr val="FFFFFF"/>
                </a:solidFill>
              </a:rPr>
              <a:t>DANSCOL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2504729-99E8-DE6D-70E1-3929D2F571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614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8D5EDB-69F6-4F3F-9210-0BC7FB373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4400"/>
              <a:t>MERCI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5A3D82A-D49E-4D61-A482-157119F9E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defTabSz="914400">
              <a:spcAft>
                <a:spcPts val="600"/>
              </a:spcAft>
              <a:buNone/>
            </a:pPr>
            <a:endParaRPr lang="en-US" sz="2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C93F1E-7353-D3C3-30BF-433DD07D01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90" r="23712" b="1"/>
          <a:stretch/>
        </p:blipFill>
        <p:spPr>
          <a:xfrm>
            <a:off x="688434" y="-9525"/>
            <a:ext cx="3584766" cy="68675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1255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AB68A4-AAB1-A692-62F3-5B543512D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0C36FA-B0EA-954E-16F0-A86A3EFA7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7275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vert, afficher, équipement électronique&#10;&#10;Description générée automatiquement">
            <a:extLst>
              <a:ext uri="{FF2B5EF4-FFF2-40B4-BE49-F238E27FC236}">
                <a16:creationId xmlns:a16="http://schemas.microsoft.com/office/drawing/2014/main" id="{DBCEA1BF-8229-7E65-8553-39541F6335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r="316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7CF8A4A-FA03-FE0A-950C-A743084B6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effectLst/>
              </a:rPr>
              <a:t>Fonction ASSEMB.H/V.</a:t>
            </a:r>
            <a:endParaRPr lang="en-US" sz="360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6893640-BC67-1FF1-D9D3-04D48BB21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fr-FR" sz="1800"/>
              <a:t>Plus rapide et efficace que PowerQuery (dans certains cas).</a:t>
            </a:r>
          </a:p>
          <a:p>
            <a:r>
              <a:rPr lang="fr-FR" sz="1800"/>
              <a:t>Combiner des tableaux de plusieurs feuilles.</a:t>
            </a:r>
          </a:p>
          <a:p>
            <a:r>
              <a:rPr lang="fr-FR" sz="1800"/>
              <a:t>Un incontournable pour les graphiques.</a:t>
            </a:r>
            <a:endParaRPr lang="en-US" sz="18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269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hips, en-cas, tranche, tranché&#10;&#10;Description générée automatiquement">
            <a:extLst>
              <a:ext uri="{FF2B5EF4-FFF2-40B4-BE49-F238E27FC236}">
                <a16:creationId xmlns:a16="http://schemas.microsoft.com/office/drawing/2014/main" id="{7739B5DA-2D8B-C212-1D9C-5CFA500C78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7" r="19192" b="11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A5D61AF-DF94-1948-115D-0AB03A83F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/>
              <a:t>Fonction TRIER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E48B15-4746-C17F-5B02-F47D9750E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/>
          </a:bodyPr>
          <a:lstStyle/>
          <a:p>
            <a:r>
              <a:rPr lang="fr-FR" sz="2400"/>
              <a:t>Ajouter de l’interactivité avec UNIQUE et un Segment.</a:t>
            </a:r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174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du contenu 12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04360466-7C09-719F-FA34-D224AE2469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1" r="19192" b="74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6E536A-8049-3C23-6849-1AC9CF56B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 fontScale="90000"/>
          </a:bodyPr>
          <a:lstStyle/>
          <a:p>
            <a:r>
              <a:rPr lang="fr-FR" sz="4000" dirty="0">
                <a:effectLst/>
              </a:rPr>
              <a:t>SOMME.SI.ENS liée à des plages dynamiques (#)</a:t>
            </a:r>
            <a:endParaRPr lang="en-US" sz="400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61E7DE2-D6B9-04CB-B366-CECA6A5F6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0548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FC27AD7-1A1A-A3C8-BCE7-B6827C3E0B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" r="19192" b="84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693D984-A440-76CD-ABCE-28850B17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fr-FR" sz="4000">
                <a:effectLst/>
              </a:rPr>
              <a:t>Rappel sur la mise en forme de vos reporting</a:t>
            </a:r>
            <a:endParaRPr lang="en-US" sz="400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DFC1669-8F5C-0CCA-DCB4-532A766D7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2121763"/>
            <a:ext cx="6620505" cy="3773010"/>
          </a:xfrm>
        </p:spPr>
        <p:txBody>
          <a:bodyPr>
            <a:normAutofit lnSpcReduction="10000"/>
          </a:bodyPr>
          <a:lstStyle/>
          <a:p>
            <a:r>
              <a:rPr lang="fr-FR" sz="2400" dirty="0"/>
              <a:t>Styles de titre.</a:t>
            </a:r>
          </a:p>
          <a:p>
            <a:r>
              <a:rPr lang="fr-FR" sz="2400" dirty="0"/>
              <a:t>Mise en forme de vos segments en une seule fois.</a:t>
            </a:r>
          </a:p>
          <a:p>
            <a:r>
              <a:rPr lang="fr-FR" sz="2400" dirty="0"/>
              <a:t>Les icônes d’Excel et un peu de VBA.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Un grand merci à </a:t>
            </a:r>
            <a:r>
              <a:rPr lang="fr-FR" sz="2400" dirty="0" err="1"/>
              <a:t>SouriCel</a:t>
            </a:r>
            <a:r>
              <a:rPr lang="fr-FR" sz="2400" dirty="0"/>
              <a:t> et Céline </a:t>
            </a:r>
            <a:r>
              <a:rPr lang="fr-FR" sz="2400" dirty="0" err="1"/>
              <a:t>Boucourt</a:t>
            </a:r>
            <a:r>
              <a:rPr lang="fr-FR" sz="2400" dirty="0"/>
              <a:t> pour certaines des astuces dans cette partie</a:t>
            </a:r>
            <a:endParaRPr lang="en-US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B38CBA9-EF1B-54AE-8F13-9721C4B6A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109" y="3453340"/>
            <a:ext cx="7811590" cy="14194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5466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5A6354B6-06B3-FE14-E8C4-BD490EE4EF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191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9C242F-EFCD-11EE-0A8A-FEAA9BBA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fr-FR" sz="2800">
                <a:effectLst/>
              </a:rPr>
              <a:t>Illustrations avec un cas pratique, directement implantable dans vos applications</a:t>
            </a:r>
            <a:endParaRPr lang="en-US" sz="28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7199ABE-25EA-80B6-3091-5904CECEA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5235490" cy="3773010"/>
          </a:xfrm>
        </p:spPr>
        <p:txBody>
          <a:bodyPr>
            <a:normAutofit/>
          </a:bodyPr>
          <a:lstStyle/>
          <a:p>
            <a:endParaRPr lang="en-US" sz="24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20146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HÈME OFFICE" val="39G8YBom"/>
  <p:tag name="ARTICULATE_SLIDE_COUNT" val="4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1216</TotalTime>
  <Words>2169</Words>
  <Application>Microsoft Office PowerPoint</Application>
  <PresentationFormat>Grand écran</PresentationFormat>
  <Paragraphs>234</Paragraphs>
  <Slides>44</Slides>
  <Notes>0</Notes>
  <HiddenSlides>3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Thème Office</vt:lpstr>
      <vt:lpstr>Créer un outil de reporting dynamique avec les dernières fonctions d’Excel</vt:lpstr>
      <vt:lpstr>Rappel des objectifs des fonctions que l’on va utiliser.</vt:lpstr>
      <vt:lpstr>Utilisation des fonctions propagées dans des tableaux structurés.</vt:lpstr>
      <vt:lpstr>Fonction FILTRE</vt:lpstr>
      <vt:lpstr>Fonction ASSEMB.H/V.</vt:lpstr>
      <vt:lpstr>Fonction TRIER</vt:lpstr>
      <vt:lpstr>SOMME.SI.ENS liée à des plages dynamiques (#)</vt:lpstr>
      <vt:lpstr>Rappel sur la mise en forme de vos reporting</vt:lpstr>
      <vt:lpstr>Illustrations avec un cas pratique, directement implantable dans vos applications</vt:lpstr>
      <vt:lpstr>Les pièges classiques qui m’ont fait perdre des heures (et comment les éviter)</vt:lpstr>
      <vt:lpstr>Graphique dynamique basé sur des zones propagées (#)</vt:lpstr>
      <vt:lpstr>Gérer l’impression et la génération de fichiers PDF</vt:lpstr>
      <vt:lpstr>Discussion des meilleures pratiques</vt:lpstr>
      <vt:lpstr>MERCI</vt:lpstr>
      <vt:lpstr>Les fonctions les plus utiles des derniers mois</vt:lpstr>
      <vt:lpstr>LET</vt:lpstr>
      <vt:lpstr>LET</vt:lpstr>
      <vt:lpstr>LAMBDA</vt:lpstr>
      <vt:lpstr>LAMBDA   Utilisation non récursive</vt:lpstr>
      <vt:lpstr>LAMBDA   Super trucs &amp; astuces</vt:lpstr>
      <vt:lpstr>LAMBDA   Super trucs &amp; astuces</vt:lpstr>
      <vt:lpstr>LAMBDA   Super trucs &amp; astuces</vt:lpstr>
      <vt:lpstr>LAMBDA   Super trucs &amp; astuces</vt:lpstr>
      <vt:lpstr>LAMBDA   Super trucs &amp; astuces</vt:lpstr>
      <vt:lpstr>LAMBDA    Création du nom</vt:lpstr>
      <vt:lpstr>LAMBDA  Quelques erreurs</vt:lpstr>
      <vt:lpstr>LAMBDA récursif</vt:lpstr>
      <vt:lpstr>LAMBDA récursive  Quelques bonnes pratiques</vt:lpstr>
      <vt:lpstr>LAMBDA récursive Erreurs moins classiques</vt:lpstr>
      <vt:lpstr>Les fonctions d'aide de LAMBDA</vt:lpstr>
      <vt:lpstr>Liste des sites pour les fonctions d'aide de Lambda</vt:lpstr>
      <vt:lpstr>Quelques nouveaux concepts</vt:lpstr>
      <vt:lpstr>FRACTIONNER.TEXTE</vt:lpstr>
      <vt:lpstr>FRACTIONNER.TEXTE</vt:lpstr>
      <vt:lpstr>FRACTIONNER.TEXTE</vt:lpstr>
      <vt:lpstr>Fonctionnalités avancées</vt:lpstr>
      <vt:lpstr>Pourquoi  INDEX?</vt:lpstr>
      <vt:lpstr>Pourquoi INDEX devient-il si important?</vt:lpstr>
      <vt:lpstr>RETOUR SUR FRACTIONNER.TEXTE</vt:lpstr>
      <vt:lpstr>ASSEMB.H</vt:lpstr>
      <vt:lpstr>ASSEMB.V et ASSEMB.H</vt:lpstr>
      <vt:lpstr>DANSCOL</vt:lpstr>
      <vt:lpstr>MERCI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fonctions les plus utiles des derniers mois</dc:title>
  <dc:creator>Gaetan Mourmant</dc:creator>
  <cp:lastModifiedBy>Gaetan Mourmant</cp:lastModifiedBy>
  <cp:revision>9</cp:revision>
  <dcterms:created xsi:type="dcterms:W3CDTF">2022-08-23T19:27:09Z</dcterms:created>
  <dcterms:modified xsi:type="dcterms:W3CDTF">2022-09-28T21:21:40Z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D0B7709E-4AA3-490F-8C2D-A0B59F9B66EC</vt:lpwstr>
  </property>
  <property fmtid="{D5CDD505-2E9C-101B-9397-08002B2CF9AE}" pid="3" name="ArticulatePath">
    <vt:lpwstr>Présentation1</vt:lpwstr>
  </property>
</Properties>
</file>