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Override1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25" r:id="rId3"/>
    <p:sldId id="316" r:id="rId4"/>
    <p:sldId id="326" r:id="rId5"/>
    <p:sldId id="315" r:id="rId6"/>
    <p:sldId id="314" r:id="rId7"/>
    <p:sldId id="317" r:id="rId8"/>
    <p:sldId id="321" r:id="rId9"/>
    <p:sldId id="313" r:id="rId10"/>
    <p:sldId id="322" r:id="rId11"/>
    <p:sldId id="261" r:id="rId12"/>
    <p:sldId id="312" r:id="rId13"/>
    <p:sldId id="320" r:id="rId14"/>
    <p:sldId id="271" r:id="rId15"/>
    <p:sldId id="311" r:id="rId16"/>
    <p:sldId id="319" r:id="rId17"/>
    <p:sldId id="318" r:id="rId18"/>
    <p:sldId id="323" r:id="rId19"/>
    <p:sldId id="327" r:id="rId20"/>
    <p:sldId id="329" r:id="rId21"/>
    <p:sldId id="328" r:id="rId22"/>
    <p:sldId id="333" r:id="rId23"/>
    <p:sldId id="256" r:id="rId24"/>
    <p:sldId id="307" r:id="rId25"/>
    <p:sldId id="330" r:id="rId26"/>
    <p:sldId id="331" r:id="rId27"/>
    <p:sldId id="332" r:id="rId28"/>
    <p:sldId id="324" r:id="rId29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25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0636F-2D1A-7BD6-9E13-994E6DD1C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6BBE1B-1F83-E6F3-4FE8-A3BB37738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A75DAC-9507-FA72-66B4-56462126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7D3F-2E5D-4D28-839B-86993BA1FD8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83FF6D-A382-C1CC-A4F4-46237A31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A76526-77D8-4860-B595-26F7AF52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0E5A-E0E9-4AD2-8BCF-B7979579E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7F8C0-D073-3F73-3EE9-2B64903D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DBF881-60E2-E50F-6417-B3A2BEF55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C4AC46-48F6-B11B-780F-5F58CB99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7D3F-2E5D-4D28-839B-86993BA1FD8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B81E65-4E98-546F-3A0E-76F29696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CA66B-F59F-A737-B1B0-1089DE18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0E5A-E0E9-4AD2-8BCF-B7979579E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7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A88006-04D2-9679-A656-8ACE8A2D8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84E567-090A-52EE-B04B-E933DD478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2A3C56-A02D-87D5-0796-AA2A3C88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7D3F-2E5D-4D28-839B-86993BA1FD8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B400B-E250-2E41-BDF7-E5EB5AA79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14E970-5EF6-5A5C-BDFC-CFB9F43B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0E5A-E0E9-4AD2-8BCF-B7979579E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5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A02DE-8788-DD2A-BC19-E5B5011F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A47F2B-DD40-94C2-FD31-496B9B83D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FE26E3-DD33-C894-A63B-053078D9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7D3F-2E5D-4D28-839B-86993BA1FD8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3CAA1C-4899-75DC-436B-2918F259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254C28-701A-A7FA-29E3-01D88385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0E5A-E0E9-4AD2-8BCF-B7979579E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9EFB7-2EC5-221C-6316-F42A9AC1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C36A35-9E18-4463-6B45-737F17FEF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F785D9-AA89-D650-9CF6-3E10F4C0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7D3F-2E5D-4D28-839B-86993BA1FD8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782392-193F-F244-FC6B-F2D0913F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3BC0DD-E337-A991-52A8-9E3A1536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0E5A-E0E9-4AD2-8BCF-B7979579E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9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BF77-E969-21E7-17BC-912638F2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431D2C-BCCF-DDDA-8D4C-A65AED8B6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C8FC3F-58D5-FA8B-A2A0-BED6B995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882347-ECF5-D70B-E755-88D17F75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7D3F-2E5D-4D28-839B-86993BA1FD8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714CF7-C6F7-686F-0A01-CA755286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D29B1A-1D97-13BB-980A-45879AAA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0E5A-E0E9-4AD2-8BCF-B7979579E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1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7443B-48DD-5B58-3686-ADF3A0C0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4FBAAB-1EB5-B94F-4AD9-07FF6BDAF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538949-CDF4-A790-A324-7BA85EBC9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07F36A-6924-96E8-A144-96AEFE356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0A24B33-F4B6-9754-FAAD-3D7FE524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676532-EE1B-CF5C-F978-12ED9F70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7D3F-2E5D-4D28-839B-86993BA1FD8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34CD66-9678-2DA4-2746-EF3E2E29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E7C609-94AA-CAD8-2A2E-F501E747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0E5A-E0E9-4AD2-8BCF-B7979579E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2663B-74C3-9ADE-12F2-C4F7B23A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4B5F01-8AA2-82C5-3238-8580A579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7D3F-2E5D-4D28-839B-86993BA1FD8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6352CF-F632-1EF5-CB3F-D696F1B2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33C3C2-F102-1168-1BF6-8BB4B91E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0E5A-E0E9-4AD2-8BCF-B7979579E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2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24D704-D4EB-DB98-7DAD-9B2D94A0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7D3F-2E5D-4D28-839B-86993BA1FD8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0D59D9-3A66-6329-AB56-B2F4DDB3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69B766-C3C6-B58C-876C-ADD75B2A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0E5A-E0E9-4AD2-8BCF-B7979579E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1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B4230-F995-11BF-C9A3-52A3E31D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EF6314-9C76-9858-0363-04DDF7210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B7225D-8277-A2B2-8763-5F785D069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748FEE-E9F2-02FE-EFC1-85CBBDA1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7D3F-2E5D-4D28-839B-86993BA1FD8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57C925-82CA-92EA-3AC3-18BBA696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DAEB18-7C52-97C9-EF04-DF0D5A61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0E5A-E0E9-4AD2-8BCF-B7979579E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2979B-799F-EAA9-76EB-0F1616AE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9131C2-2E92-9C34-093D-B60556F14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369CF4-27C7-CCAA-4DC0-EDFB13F8B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B63588-50B2-DD95-DCDE-8522B195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7D3F-2E5D-4D28-839B-86993BA1FD8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266E33-FB51-6699-CC44-E6DE3CC1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EDFD75-CD28-362D-8000-2FB68D8E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0E5A-E0E9-4AD2-8BCF-B7979579E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5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169A1E-8637-507D-A895-DD8EB32F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91E55E-E215-9C67-CE5B-5C3895BE5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3405EC-149D-2B82-5D24-343B2AF5A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7D3F-2E5D-4D28-839B-86993BA1FD8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B520C8-D01D-2686-F8E6-FBBA354E1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C26FD9-88FE-AEE4-B69F-18A9D6D8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B0E5A-E0E9-4AD2-8BCF-B7979579E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office/reduce-function-42e39910-b345-45f3-84b8-0642b568b7cb" TargetMode="External"/><Relationship Id="rId13" Type="http://schemas.openxmlformats.org/officeDocument/2006/relationships/hyperlink" Target="https://support.microsoft.com/fr-fr/office/bycol-function-58463999-7de5-49ce-8f38-b7f7a2192bfb" TargetMode="External"/><Relationship Id="rId3" Type="http://schemas.openxmlformats.org/officeDocument/2006/relationships/hyperlink" Target="https://techcommunity.microsoft.com/t5/excel-blog/announcing-lambda-helper-functions-lambdas-as-arguments-and-more/ba-p/2576648" TargetMode="External"/><Relationship Id="rId7" Type="http://schemas.openxmlformats.org/officeDocument/2006/relationships/hyperlink" Target="https://support.microsoft.com/fr-fr/office/map-function-48006093-f97c-47c1-bfcc-749263bb1f01" TargetMode="External"/><Relationship Id="rId12" Type="http://schemas.openxmlformats.org/officeDocument/2006/relationships/hyperlink" Target="https://support.microsoft.com/en-us/office/bycol-function-58463999-7de5-49ce-8f38-b7f7a2192bfb" TargetMode="External"/><Relationship Id="rId17" Type="http://schemas.openxmlformats.org/officeDocument/2006/relationships/hyperlink" Target="https://support.microsoft.com/fr-fr/office/isomitted-function-831d6fbc-0f07-40c4-9c5b-9c73fd1d60c1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support.microsoft.com/en-us/office/isomitted-function-831d6fbc-0f07-40c4-9c5b-9c73fd1d60c1" TargetMode="External"/><Relationship Id="rId1" Type="http://schemas.openxmlformats.org/officeDocument/2006/relationships/tags" Target="../tags/tag18.xml"/><Relationship Id="rId6" Type="http://schemas.openxmlformats.org/officeDocument/2006/relationships/hyperlink" Target="https://support.microsoft.com/en-us/office/map-function-48006093-f97c-47c1-bfcc-749263bb1f01" TargetMode="External"/><Relationship Id="rId11" Type="http://schemas.openxmlformats.org/officeDocument/2006/relationships/hyperlink" Target="https://support.microsoft.com/fr-fr/office/makearray-function-b80da5ad-b338-4149-a523-5b221da09097" TargetMode="External"/><Relationship Id="rId5" Type="http://schemas.openxmlformats.org/officeDocument/2006/relationships/hyperlink" Target="https://support.microsoft.com/fr-fr/office/scan-function-d58dfd11-9969-4439-b2dc-e7062724de29" TargetMode="External"/><Relationship Id="rId15" Type="http://schemas.openxmlformats.org/officeDocument/2006/relationships/hyperlink" Target="https://support.microsoft.com/fr-fr/office/byrow-function-2e04c677-78c8-4e6b-8c10-a4602f2602bb" TargetMode="External"/><Relationship Id="rId10" Type="http://schemas.openxmlformats.org/officeDocument/2006/relationships/hyperlink" Target="https://support.microsoft.com/en-us/office/makearray-function-b80da5ad-b338-4149-a523-5b221da09097" TargetMode="External"/><Relationship Id="rId4" Type="http://schemas.openxmlformats.org/officeDocument/2006/relationships/hyperlink" Target="https://support.microsoft.com/en-us/office/scan-function-d58dfd11-9969-4439-b2dc-e7062724de29" TargetMode="External"/><Relationship Id="rId9" Type="http://schemas.openxmlformats.org/officeDocument/2006/relationships/hyperlink" Target="https://support.microsoft.com/fr-fr/office/reduce-function-42e39910-b345-45f3-84b8-0642b568b7cb" TargetMode="External"/><Relationship Id="rId14" Type="http://schemas.openxmlformats.org/officeDocument/2006/relationships/hyperlink" Target="https://support.microsoft.com/en-us/office/byrow-function-2e04c677-78c8-4e6b-8c10-a4602f2602b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8.png"/><Relationship Id="rId4" Type="http://schemas.openxmlformats.org/officeDocument/2006/relationships/hyperlink" Target="https://support.microsoft.com/fr-fr/office/fonction-textsplit-b1ca414e-4c21-4ca0-b1b7-bdecace8a6e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fr-fr/office/fonction-let-34842dd8-b92b-4d3f-b325-b8b8f9908999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decisionmodels.com/FastExcelLambdaExplorer.htm" TargetMode="External"/><Relationship Id="rId7" Type="http://schemas.openxmlformats.org/officeDocument/2006/relationships/hyperlink" Target="https://www.excel-downloads.com/forums/fonctions-personnalisees-lambda.49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www.mrexcel.com/board/forums/excel-lambda-functions.40/" TargetMode="External"/><Relationship Id="rId5" Type="http://schemas.openxmlformats.org/officeDocument/2006/relationships/hyperlink" Target="https://support.microsoft.com/fr-fr/office/fonction-lambda-bd212d27-1cd1-4321-a34a-ccbf254b8b67" TargetMode="External"/><Relationship Id="rId4" Type="http://schemas.openxmlformats.org/officeDocument/2006/relationships/hyperlink" Target="https://www.microsoft.com/en-us/garage/profiles/advanced-formula-environment-a-microsoft-garage-project/" TargetMode="Externa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lerateur.com/divers/2021/08/25/29-sec-pour-xlerer-remplacer-ll-par-une-formule-lambda-pre-remplie-12434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D5EDB-69F6-4F3F-9210-0BC7FB37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251" y="662400"/>
            <a:ext cx="6614814" cy="1492132"/>
          </a:xfrm>
        </p:spPr>
        <p:txBody>
          <a:bodyPr anchor="t">
            <a:normAutofit/>
          </a:bodyPr>
          <a:lstStyle/>
          <a:p>
            <a:r>
              <a:rPr lang="fr-FR"/>
              <a:t>Les fonctions les plus utiles des derniers mois</a:t>
            </a:r>
            <a:endParaRPr lang="en-US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D367888-6723-8444-A905-2D8544715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705598-EEB3-412F-95D7-B7894985B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251" y="2286000"/>
            <a:ext cx="6614814" cy="3844800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>
                    <a:alpha val="60000"/>
                  </a:schemeClr>
                </a:solidFill>
              </a:rPr>
              <a:t>LET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>
                    <a:alpha val="60000"/>
                  </a:schemeClr>
                </a:solidFill>
              </a:rPr>
              <a:t>LAMBDA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FRACTIONNER.TEXTE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ASSEMB</a:t>
            </a: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.V (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VSTACK)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Nouveaux usages d'INDEX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Cas pratiques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Pièges classiques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Meilleures pratiques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E623ABD-9861-444A-872B-B4023761E5B2}"/>
              </a:ext>
            </a:extLst>
          </p:cNvPr>
          <p:cNvSpPr txBox="1"/>
          <p:nvPr/>
        </p:nvSpPr>
        <p:spPr>
          <a:xfrm>
            <a:off x="6098192" y="6172201"/>
            <a:ext cx="6093808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1300">
                <a:solidFill>
                  <a:srgbClr val="FFFFFF"/>
                </a:solidFill>
              </a:rPr>
              <a:t>Formation live de deux heures</a:t>
            </a:r>
            <a:endParaRPr lang="en-US" sz="13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00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LAMBDA 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Super trucs &amp; astuces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258553-B2B9-4C79-9064-E2BEB93AF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9" r="5935"/>
          <a:stretch/>
        </p:blipFill>
        <p:spPr>
          <a:xfrm>
            <a:off x="4610457" y="370319"/>
            <a:ext cx="6907794" cy="4051011"/>
          </a:xfrm>
          <a:prstGeom prst="rect">
            <a:avLst/>
          </a:prstGeom>
        </p:spPr>
      </p:pic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793019" y="4610244"/>
            <a:ext cx="672523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1700"/>
              <a:t>On peut utiliser un LET dans une LAMBDA</a:t>
            </a:r>
            <a:endParaRPr lang="en-US" sz="1700" dirty="0"/>
          </a:p>
          <a:p>
            <a:pPr marL="0">
              <a:lnSpc>
                <a:spcPct val="90000"/>
              </a:lnSpc>
            </a:pPr>
            <a:r>
              <a:rPr lang="en-US" sz="1700"/>
              <a:t>Voir aussi ci-dessus avec la distance de Levenshtein</a:t>
            </a:r>
            <a:endParaRPr lang="en-US" sz="1700" dirty="0"/>
          </a:p>
          <a:p>
            <a:pPr marL="0"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80D6C3-DF9D-F076-5840-42AA6C407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90" t="1" r="23712" b="30267"/>
          <a:stretch/>
        </p:blipFill>
        <p:spPr>
          <a:xfrm>
            <a:off x="688434" y="-9525"/>
            <a:ext cx="3584766" cy="4788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73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/>
              <a:t>LAMBDA </a:t>
            </a:r>
            <a:br>
              <a:rPr lang="en-US" sz="5400"/>
            </a:br>
            <a:r>
              <a:rPr lang="en-US" sz="5400"/>
              <a:t>  Création du nom</a:t>
            </a:r>
            <a:endParaRPr lang="en-US" sz="5400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/>
              <a:t>Onglet Formules, et on copie la formule lambda, sans les paramètres, et avec le = devant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/>
              <a:t>Ne pas oublier les commentaires, pour spécifier les variables de la formule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/>
              <a:t>Attention, il faudra réimporter ces fonctions pour les utiliser ailleurs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E46328-5BB1-09EF-784E-442E4F529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726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sz="4100"/>
              <a:t>LAMBDA </a:t>
            </a:r>
            <a:br>
              <a:rPr lang="fr-FR" sz="4100"/>
            </a:br>
            <a:r>
              <a:rPr lang="fr-FR" sz="4100"/>
              <a:t>Quelques erreurs</a:t>
            </a:r>
            <a:endParaRPr lang="en-US" sz="4100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5080934" y="2405270"/>
            <a:ext cx="5993892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Lorsqu'on copie la formule pour créer le nom, </a:t>
            </a:r>
          </a:p>
          <a:p>
            <a:pPr lvl="1"/>
            <a:r>
              <a:rPr lang="fr-FR" sz="1400" dirty="0"/>
              <a:t>Ne pas prendre les paramètres de tests</a:t>
            </a:r>
          </a:p>
          <a:p>
            <a:pPr lvl="1"/>
            <a:r>
              <a:rPr lang="fr-FR" sz="1400" dirty="0"/>
              <a:t>Ne pas oublier le =</a:t>
            </a:r>
          </a:p>
          <a:p>
            <a:r>
              <a:rPr lang="fr-FR" sz="1800" dirty="0"/>
              <a:t>Oubli du paramètre de fin pour les tests :</a:t>
            </a:r>
            <a:br>
              <a:rPr lang="fr-FR" sz="1800" dirty="0"/>
            </a:br>
            <a:r>
              <a:rPr lang="fr-FR" sz="1800" dirty="0"/>
              <a:t>=LAMBDA(AUJOURDHUI()-1) au lieu de =LAMBDA(AUJOURDHUI()-1)()</a:t>
            </a:r>
          </a:p>
          <a:p>
            <a:r>
              <a:rPr lang="fr-FR" sz="1800" dirty="0"/>
              <a:t>Pour le moment, les lambdas sont limitées au classeur. Donc, pas mal de discussions autour d'une bibliothèque de lambda pour un groupe, une entreprise, une industrie, etc.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endParaRPr lang="en-US" sz="1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C4CEA8-FAFC-B877-D2E9-D50C01F6F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196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étoile, objet d’extérieur&#10;&#10;Description générée automatiquement">
            <a:extLst>
              <a:ext uri="{FF2B5EF4-FFF2-40B4-BE49-F238E27FC236}">
                <a16:creationId xmlns:a16="http://schemas.microsoft.com/office/drawing/2014/main" id="{A71318A3-70F4-9316-63A5-2E1007209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77" b="182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8D5EDB-69F6-4F3F-9210-0BC7FB37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LAMBDA</a:t>
            </a:r>
            <a:br>
              <a:rPr lang="en-US" sz="5200">
                <a:solidFill>
                  <a:srgbClr val="FFFFFF"/>
                </a:solidFill>
              </a:rPr>
            </a:br>
            <a:r>
              <a:rPr lang="en-US" sz="5200">
                <a:solidFill>
                  <a:srgbClr val="FFFFFF"/>
                </a:solidFill>
              </a:rPr>
              <a:t>récursif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AD3752E-73BC-978E-E92B-9052749D3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93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fr-FR" sz="4200"/>
              <a:t>LAMBDA récursive </a:t>
            </a:r>
            <a:br>
              <a:rPr lang="fr-FR" sz="4200"/>
            </a:br>
            <a:r>
              <a:rPr lang="fr-FR" sz="4200"/>
              <a:t>Quelques bonnes pratiques</a:t>
            </a:r>
            <a:endParaRPr lang="en-US" sz="4200" dirty="0"/>
          </a:p>
        </p:txBody>
      </p:sp>
      <p:sp>
        <p:nvSpPr>
          <p:cNvPr id="29" name="Espace réservé du contenu 6">
            <a:extLst>
              <a:ext uri="{FF2B5EF4-FFF2-40B4-BE49-F238E27FC236}">
                <a16:creationId xmlns:a16="http://schemas.microsoft.com/office/drawing/2014/main" id="{DD4878ED-DB74-442F-AF46-4429FBA35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FR" sz="2400" dirty="0"/>
              <a:t>Créer une batterie de tests.</a:t>
            </a:r>
          </a:p>
          <a:p>
            <a:r>
              <a:rPr lang="fr-FR" sz="2400" dirty="0"/>
              <a:t>Simuler la récursivité.</a:t>
            </a:r>
          </a:p>
          <a:p>
            <a:r>
              <a:rPr lang="fr-FR" sz="2400" dirty="0"/>
              <a:t>Exemple de la répétition d'un tableau plusieurs fois.</a:t>
            </a:r>
          </a:p>
          <a:p>
            <a:r>
              <a:rPr lang="fr-FR" sz="2400" dirty="0"/>
              <a:t>Comment sortir de la récursivité.</a:t>
            </a:r>
          </a:p>
          <a:p>
            <a:endParaRPr lang="en-US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EFF17E-8016-10DD-953A-319CF1816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34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sz="4100"/>
              <a:t>LAMBDA récursive</a:t>
            </a:r>
            <a:br>
              <a:rPr lang="fr-FR" sz="4100"/>
            </a:br>
            <a:r>
              <a:rPr lang="fr-FR" sz="4100"/>
              <a:t>Erreurs moins classiques</a:t>
            </a:r>
            <a:endParaRPr lang="en-US" sz="4100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5080934" y="2405270"/>
            <a:ext cx="5993892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En lambda récursif, on a un nombre limité d'appels.</a:t>
            </a:r>
          </a:p>
          <a:p>
            <a:r>
              <a:rPr lang="fr-FR" sz="1800" dirty="0"/>
              <a:t>Attention, si on renommer la fonction, il faut aussi la renommer dans le corps de la fonction. Je me suis déjà planté 3 fois ! </a:t>
            </a:r>
          </a:p>
          <a:p>
            <a:endParaRPr lang="fr-FR" sz="1400" dirty="0"/>
          </a:p>
          <a:p>
            <a:endParaRPr lang="en-US" sz="1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C8510B-6869-F937-AC35-41C0C9233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1288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0DBA34-7440-242A-4980-8A1183A67F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477" b="182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8D5EDB-69F6-4F3F-9210-0BC7FB37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Les fonctions d'aide de LAMBDA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903A6B6-28EA-E7EB-E1A5-A25E98055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1957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09DF0-9744-44AD-8F92-F3E57B2C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fr-FR"/>
              <a:t>Liste des sites pour les fonctions d'aide de Lambda</a:t>
            </a:r>
            <a:endParaRPr lang="en-US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BEC36A9-CCE9-475A-B0E6-C21E944A1D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78214"/>
          <a:ext cx="10515601" cy="3843015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07154">
                  <a:extLst>
                    <a:ext uri="{9D8B030D-6E8A-4147-A177-3AD203B41FA5}">
                      <a16:colId xmlns:a16="http://schemas.microsoft.com/office/drawing/2014/main" val="1302775197"/>
                    </a:ext>
                  </a:extLst>
                </a:gridCol>
                <a:gridCol w="1652168">
                  <a:extLst>
                    <a:ext uri="{9D8B030D-6E8A-4147-A177-3AD203B41FA5}">
                      <a16:colId xmlns:a16="http://schemas.microsoft.com/office/drawing/2014/main" val="1971004263"/>
                    </a:ext>
                  </a:extLst>
                </a:gridCol>
                <a:gridCol w="3863498">
                  <a:extLst>
                    <a:ext uri="{9D8B030D-6E8A-4147-A177-3AD203B41FA5}">
                      <a16:colId xmlns:a16="http://schemas.microsoft.com/office/drawing/2014/main" val="2237309723"/>
                    </a:ext>
                  </a:extLst>
                </a:gridCol>
                <a:gridCol w="4692781">
                  <a:extLst>
                    <a:ext uri="{9D8B030D-6E8A-4147-A177-3AD203B41FA5}">
                      <a16:colId xmlns:a16="http://schemas.microsoft.com/office/drawing/2014/main" val="2785456126"/>
                    </a:ext>
                  </a:extLst>
                </a:gridCol>
              </a:tblGrid>
              <a:tr h="40684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Fonction d'aide à LAMBDA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Source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Source (</a:t>
                      </a:r>
                      <a:r>
                        <a:rPr lang="en-US" sz="1200" u="none" strike="noStrike" dirty="0" err="1">
                          <a:effectLst/>
                        </a:rPr>
                        <a:t>fr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622377653"/>
                  </a:ext>
                </a:extLst>
              </a:tr>
              <a:tr h="58824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>
                          <a:effectLst/>
                        </a:rPr>
                        <a:t>Ressources générales sur les fonctions d'aides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3"/>
                        </a:rPr>
                        <a:t>https://techcommunity.microsoft.com/t5/excel-blog/announcing-lambda-helper-functions-lambdas-as-arguments-and-more/ba-p</a:t>
                      </a:r>
                      <a:r>
                        <a:rPr lang="en-US" sz="1200" u="none" strike="noStrike">
                          <a:effectLst/>
                          <a:hlinkClick r:id="rId3"/>
                        </a:rPr>
                        <a:t>/2576648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975715475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SCAN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4"/>
                        </a:rPr>
                        <a:t>https://support.microsoft.com/en-us/office</a:t>
                      </a:r>
                      <a:r>
                        <a:rPr lang="en-US" sz="1200" u="none" strike="noStrike">
                          <a:effectLst/>
                          <a:hlinkClick r:id="rId4"/>
                        </a:rPr>
                        <a:t>/scan-function-d58dfd11-9969-4439-b2dc-e7062724de29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5"/>
                        </a:rPr>
                        <a:t>https://support.microsoft.com/fr-fr/office</a:t>
                      </a:r>
                      <a:r>
                        <a:rPr lang="en-US" sz="1200" u="none" strike="noStrike">
                          <a:effectLst/>
                          <a:hlinkClick r:id="rId5"/>
                        </a:rPr>
                        <a:t>/scan-function-d58dfd11-9969-4439-b2dc-e7062724de29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635047169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MAP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6"/>
                        </a:rPr>
                        <a:t>https://support.microsoft.com/en-us/office</a:t>
                      </a:r>
                      <a:r>
                        <a:rPr lang="en-US" sz="1200" u="none" strike="noStrike">
                          <a:effectLst/>
                          <a:hlinkClick r:id="rId6"/>
                        </a:rPr>
                        <a:t>/map-function-48006093-f97c-47c1-bfcc-749263bb1f01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7"/>
                        </a:rPr>
                        <a:t>https://support.microsoft.com/fr-fr/office</a:t>
                      </a:r>
                      <a:r>
                        <a:rPr lang="en-US" sz="1200" u="none" strike="noStrike">
                          <a:effectLst/>
                          <a:hlinkClick r:id="rId7"/>
                        </a:rPr>
                        <a:t>/map-function-48006093-f97c-47c1-bfcc-749263bb1f01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049196207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REDUCE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8"/>
                        </a:rPr>
                        <a:t>https://support.microsoft.com/en-us/office</a:t>
                      </a:r>
                      <a:r>
                        <a:rPr lang="en-US" sz="1200" u="none" strike="noStrike">
                          <a:effectLst/>
                          <a:hlinkClick r:id="rId8"/>
                        </a:rPr>
                        <a:t>/reduce-function-42e39910-b345-45f3-84b8-0642b568b7cb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9"/>
                        </a:rPr>
                        <a:t>https://support.microsoft.com/fr-fr/office</a:t>
                      </a:r>
                      <a:r>
                        <a:rPr lang="en-US" sz="1200" u="none" strike="noStrike">
                          <a:effectLst/>
                          <a:hlinkClick r:id="rId9"/>
                        </a:rPr>
                        <a:t>/reduce-function-42e39910-b345-45f3-84b8-0642b568b7cb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138182679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MAKEARRAY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0"/>
                        </a:rPr>
                        <a:t>https://support.microsoft.com/en-us/office</a:t>
                      </a:r>
                      <a:r>
                        <a:rPr lang="en-US" sz="1200" u="none" strike="noStrike">
                          <a:effectLst/>
                          <a:hlinkClick r:id="rId10"/>
                        </a:rPr>
                        <a:t>/makearray-function-b80da5ad-b338-4149-a523-5b221da09097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1"/>
                        </a:rPr>
                        <a:t>https://support.microsoft.com/fr-fr/office</a:t>
                      </a:r>
                      <a:r>
                        <a:rPr lang="en-US" sz="1200" u="none" strike="noStrike">
                          <a:effectLst/>
                          <a:hlinkClick r:id="rId11"/>
                        </a:rPr>
                        <a:t>/makearray-function-b80da5ad-b338-4149-a523-5b221da09097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372020329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BYCOL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2"/>
                        </a:rPr>
                        <a:t>https://support.microsoft.com/en-us/office</a:t>
                      </a:r>
                      <a:r>
                        <a:rPr lang="en-US" sz="1200" u="none" strike="noStrike">
                          <a:effectLst/>
                          <a:hlinkClick r:id="rId12"/>
                        </a:rPr>
                        <a:t>/bycol-function-58463999-7de5-49ce-8f38-b7f7a2192bfb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3"/>
                        </a:rPr>
                        <a:t>https://support.microsoft.com/fr-fr/office</a:t>
                      </a:r>
                      <a:r>
                        <a:rPr lang="en-US" sz="1200" u="none" strike="noStrike">
                          <a:effectLst/>
                          <a:hlinkClick r:id="rId13"/>
                        </a:rPr>
                        <a:t>/bycol-function-58463999-7de5-49ce-8f38-b7f7a2192bfb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697847853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BYROW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4"/>
                        </a:rPr>
                        <a:t>https://support.microsoft.com/en-us/office</a:t>
                      </a:r>
                      <a:r>
                        <a:rPr lang="en-US" sz="1200" u="none" strike="noStrike">
                          <a:effectLst/>
                          <a:hlinkClick r:id="rId14"/>
                        </a:rPr>
                        <a:t>/byrow-function-2e04c677-78c8-4e6b-8c10-a4602f2602bb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5"/>
                        </a:rPr>
                        <a:t>https://support.microsoft.com/fr-fr/office</a:t>
                      </a:r>
                      <a:r>
                        <a:rPr lang="en-US" sz="1200" u="none" strike="noStrike">
                          <a:effectLst/>
                          <a:hlinkClick r:id="rId15"/>
                        </a:rPr>
                        <a:t>/byrow-function-2e04c677-78c8-4e6b-8c10-a4602f2602bb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144758048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ISOMITTED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6"/>
                        </a:rPr>
                        <a:t>https://support.microsoft.com/en-us/office</a:t>
                      </a:r>
                      <a:r>
                        <a:rPr lang="en-US" sz="1200" u="none" strike="noStrike">
                          <a:effectLst/>
                          <a:hlinkClick r:id="rId16"/>
                        </a:rPr>
                        <a:t>/isomitted-function-831d6fbc-0f07-40c4-9c5b-9c73fd1d60c1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7"/>
                        </a:rPr>
                        <a:t>https://support.microsoft.com/fr-fr/office/isomitted-function-831d6fbc-0f07-40c4-9c5b-9c73fd1d60c1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06795502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9009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2B431-B0E5-4E1D-BA45-2ABC38D6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fr-FR" sz="4100"/>
              <a:t>Quelques nouveaux concepts</a:t>
            </a:r>
            <a:endParaRPr lang="en-US" sz="41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6CE015-0043-48F7-9037-341CC98E2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r>
              <a:rPr lang="fr-FR" sz="2000"/>
              <a:t>Les lambda doivent être imbriquées dans la fonction d'aide pour fonctionner</a:t>
            </a:r>
            <a:r>
              <a:rPr lang="fr-FR" sz="2000" dirty="0"/>
              <a:t>.</a:t>
            </a:r>
          </a:p>
          <a:p>
            <a:r>
              <a:rPr lang="fr-FR" sz="2000"/>
              <a:t>Les paramètres optionnels sont en [ ]. On peut ensuite utiliser ISOMITTED</a:t>
            </a:r>
            <a:br>
              <a:rPr lang="fr-FR" sz="2000" dirty="0"/>
            </a:br>
            <a:r>
              <a:rPr lang="fr-FR" sz="2000"/>
              <a:t>(voir l'exemple de la fonction de Levenshtein</a:t>
            </a:r>
            <a:r>
              <a:rPr lang="fr-FR" sz="2000" dirty="0"/>
              <a:t>).</a:t>
            </a:r>
          </a:p>
          <a:p>
            <a:r>
              <a:rPr lang="fr-FR" sz="2000"/>
              <a:t>La "value" de la fonction SCAN est réellement une cellule. Donc les fonctions DECALER, LIGNE, LIGNES fonctionnent avec Value</a:t>
            </a:r>
            <a:r>
              <a:rPr lang="fr-FR" sz="2000" dirty="0"/>
              <a:t>.</a:t>
            </a:r>
          </a:p>
          <a:p>
            <a:endParaRPr lang="fr-FR" sz="2000" dirty="0"/>
          </a:p>
          <a:p>
            <a:pPr lvl="1"/>
            <a:endParaRPr lang="fr-FR" sz="2000" dirty="0"/>
          </a:p>
          <a:p>
            <a:endParaRPr lang="en-US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487DFF-308E-4A7A-96A6-6F2DCF9D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34957"/>
            <a:ext cx="4772455" cy="14243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C14B8D-ADB6-4CC4-B271-57DDF3D58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03" y="5143595"/>
            <a:ext cx="5182323" cy="685896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B1EE03-4CDE-4808-BDFE-123CF8947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388" y="2494308"/>
            <a:ext cx="6009433" cy="4151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5736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3F6952D-1B97-FA99-4E3B-49E444E9C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77" b="182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346DCC-BCF4-72DF-1B94-18BA50761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200" dirty="0">
                <a:solidFill>
                  <a:srgbClr val="FFFFFF"/>
                </a:solidFill>
              </a:rPr>
              <a:t>FRACTIONNER.TEXTE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04729-99E8-DE6D-70E1-3929D2F57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1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F6952D-1B97-FA99-4E3B-49E444E9C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77" b="182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346DCC-BCF4-72DF-1B94-18BA50761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200" dirty="0">
                <a:solidFill>
                  <a:srgbClr val="FFFFFF"/>
                </a:solidFill>
              </a:rPr>
              <a:t>LET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04729-99E8-DE6D-70E1-3929D2F57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9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fr-FR" sz="4000"/>
              <a:t>FRACTIONNER.TEXTE</a:t>
            </a:r>
            <a:endParaRPr lang="en-US" sz="400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A6DE216-F7DD-9A86-8F44-4E5CCCBC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 fontScale="77500" lnSpcReduction="20000"/>
          </a:bodyPr>
          <a:lstStyle/>
          <a:p>
            <a:r>
              <a:rPr lang="fr-FR" sz="2000" dirty="0"/>
              <a:t>En version </a:t>
            </a:r>
            <a:r>
              <a:rPr lang="fr-FR" sz="2000" dirty="0" err="1"/>
              <a:t>Insider</a:t>
            </a:r>
            <a:r>
              <a:rPr lang="fr-FR" sz="2000" dirty="0"/>
              <a:t> pour le moment.</a:t>
            </a:r>
          </a:p>
          <a:p>
            <a:r>
              <a:rPr lang="fr-FR" sz="2000" dirty="0"/>
              <a:t>Est-ce la meilleure option :</a:t>
            </a:r>
          </a:p>
          <a:p>
            <a:pPr lvl="1"/>
            <a:r>
              <a:rPr lang="fr-FR" sz="1600" dirty="0"/>
              <a:t>Données - Convertir</a:t>
            </a:r>
          </a:p>
          <a:p>
            <a:pPr lvl="1"/>
            <a:r>
              <a:rPr lang="fr-FR" sz="1600" dirty="0"/>
              <a:t>PowerQuery</a:t>
            </a:r>
          </a:p>
          <a:p>
            <a:pPr lvl="1"/>
            <a:r>
              <a:rPr lang="fr-FR" sz="1600" dirty="0"/>
              <a:t>Une approche plus complexe, </a:t>
            </a:r>
            <a:br>
              <a:rPr lang="fr-FR" sz="1600" dirty="0"/>
            </a:br>
            <a:r>
              <a:rPr lang="fr-FR" sz="1600" dirty="0"/>
              <a:t>mais compatible 365:</a:t>
            </a:r>
            <a:br>
              <a:rPr lang="fr-FR" sz="1600" dirty="0"/>
            </a:br>
            <a:endParaRPr lang="fr-FR" sz="1600" dirty="0"/>
          </a:p>
          <a:p>
            <a:pPr marL="457200" lvl="1" indent="0">
              <a:buNone/>
            </a:pPr>
            <a:r>
              <a:rPr lang="fr-FR" sz="1600" dirty="0"/>
              <a:t>=LET(</a:t>
            </a:r>
          </a:p>
          <a:p>
            <a:pPr marL="457200" lvl="1" indent="0">
              <a:buNone/>
            </a:pPr>
            <a:r>
              <a:rPr lang="fr-FR" sz="1600" dirty="0"/>
              <a:t>plage;A6:A10;</a:t>
            </a:r>
          </a:p>
          <a:p>
            <a:pPr marL="457200" lvl="1" indent="0">
              <a:buNone/>
            </a:pPr>
            <a:r>
              <a:rPr lang="fr-FR" sz="1600" dirty="0" err="1"/>
              <a:t>delimiteur</a:t>
            </a:r>
            <a:r>
              <a:rPr lang="fr-FR" sz="1600" dirty="0"/>
              <a:t>;",";</a:t>
            </a:r>
          </a:p>
          <a:p>
            <a:pPr marL="457200" lvl="1" indent="0">
              <a:buNone/>
            </a:pPr>
            <a:r>
              <a:rPr lang="fr-FR" sz="1600" dirty="0"/>
              <a:t>INDEX(TRANSPOSE(</a:t>
            </a:r>
          </a:p>
          <a:p>
            <a:pPr marL="457200" lvl="1" indent="0">
              <a:buNone/>
            </a:pPr>
            <a:r>
              <a:rPr lang="fr-FR" sz="1600" dirty="0"/>
              <a:t>                   FILTRE.XML("&lt;b&gt;&lt;a&gt;"&amp;SUBSTITUE(JOINDRE.TEXTE(</a:t>
            </a:r>
            <a:r>
              <a:rPr lang="fr-FR" sz="1600" dirty="0" err="1"/>
              <a:t>delimiteur</a:t>
            </a:r>
            <a:r>
              <a:rPr lang="fr-FR" sz="1600" dirty="0"/>
              <a:t>;;plage);</a:t>
            </a:r>
            <a:r>
              <a:rPr lang="fr-FR" sz="1600" dirty="0" err="1"/>
              <a:t>delimiteur</a:t>
            </a:r>
            <a:r>
              <a:rPr lang="fr-FR" sz="1600" dirty="0"/>
              <a:t>;"&lt;/a&gt;&lt;a&gt;")&amp;"&lt;/a&gt;&lt;/b&gt;";"//a")</a:t>
            </a:r>
          </a:p>
          <a:p>
            <a:pPr marL="457200" lvl="1" indent="0">
              <a:buNone/>
            </a:pPr>
            <a:r>
              <a:rPr lang="fr-FR" sz="1600" dirty="0"/>
              <a:t>               );</a:t>
            </a:r>
          </a:p>
          <a:p>
            <a:pPr marL="457200" lvl="1" indent="0">
              <a:buNone/>
            </a:pPr>
            <a:r>
              <a:rPr lang="fr-FR" sz="1600" dirty="0"/>
              <a:t>              SEQUENCE(LIGNES(plage);</a:t>
            </a:r>
          </a:p>
          <a:p>
            <a:pPr marL="457200" lvl="1" indent="0">
              <a:buNone/>
            </a:pPr>
            <a:r>
              <a:rPr lang="fr-FR" sz="1600" dirty="0"/>
              <a:t>                                     NBCAR(INDEX(plage;1;1))-NBCAR(</a:t>
            </a:r>
          </a:p>
          <a:p>
            <a:pPr marL="457200" lvl="1" indent="0">
              <a:buNone/>
            </a:pPr>
            <a:r>
              <a:rPr lang="fr-FR" sz="1600" dirty="0"/>
              <a:t>                                         SUBSTITUE(INDEX(plage;1;1);</a:t>
            </a:r>
            <a:r>
              <a:rPr lang="fr-FR" sz="1600" dirty="0" err="1"/>
              <a:t>delimiteur</a:t>
            </a:r>
            <a:r>
              <a:rPr lang="fr-FR" sz="1600" dirty="0"/>
              <a:t>;)</a:t>
            </a:r>
          </a:p>
          <a:p>
            <a:pPr marL="457200" lvl="1" indent="0">
              <a:buNone/>
            </a:pPr>
            <a:r>
              <a:rPr lang="fr-FR" sz="1600" dirty="0"/>
              <a:t>                                         )+1)))</a:t>
            </a:r>
          </a:p>
          <a:p>
            <a:pPr lvl="1"/>
            <a:endParaRPr lang="en-US" sz="1600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5080934" y="2405270"/>
            <a:ext cx="5993892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621DC6-0044-230F-FC21-EE691D284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D89BF5A-3985-27AA-FED5-F3B9A5EB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080" y="2897751"/>
            <a:ext cx="3629532" cy="1095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51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sz="4100" dirty="0"/>
              <a:t>FRACTIONNER.TEXTE</a:t>
            </a:r>
            <a:endParaRPr lang="en-US" sz="4100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5080934" y="2405270"/>
            <a:ext cx="5993892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C8510B-6869-F937-AC35-41C0C9233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C0DE0F0-886B-0DB1-14CB-2B66A5B7AF9B}"/>
              </a:ext>
            </a:extLst>
          </p:cNvPr>
          <p:cNvSpPr txBox="1"/>
          <p:nvPr/>
        </p:nvSpPr>
        <p:spPr>
          <a:xfrm>
            <a:off x="4501639" y="659639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4"/>
              </a:rPr>
              <a:t>https://support.microsoft.com/fr-fr/office/fonction-textsplit-b1ca414e-4c21-4ca0-b1b7-bdecace8a6e7</a:t>
            </a:r>
            <a:r>
              <a:rPr lang="en-US" sz="105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CA4255-3143-D4C2-0D89-E7028A6DB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244" y="2014352"/>
            <a:ext cx="7023965" cy="4214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021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fr-DZ" sz="4000" dirty="0"/>
              <a:t>Fonctionnalités avancées</a:t>
            </a:r>
            <a:endParaRPr lang="en-US" sz="40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A6DE216-F7DD-9A86-8F44-4E5CCCBC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fr-DZ" sz="2000" dirty="0"/>
              <a:t>On peut entrer un tableau avec des {} ou une référence à une plage  comme paramètre. </a:t>
            </a:r>
            <a:r>
              <a:rPr lang="en-US" sz="2000" dirty="0"/>
              <a:t>I</a:t>
            </a:r>
            <a:r>
              <a:rPr lang="fr-DZ" sz="2000" dirty="0"/>
              <a:t>ci, on scinde sur la , et le . :</a:t>
            </a:r>
            <a:br>
              <a:rPr lang="fr-DZ" sz="2000" dirty="0"/>
            </a:br>
            <a:r>
              <a:rPr lang="fr-DZ" sz="2000" dirty="0"/>
              <a:t>     </a:t>
            </a:r>
            <a:r>
              <a:rPr lang="en-US" sz="2000" dirty="0"/>
              <a:t>=FRACTIONNER.TEXTE(A43;{",";"."})</a:t>
            </a:r>
            <a:endParaRPr lang="fr-DZ" sz="2000" dirty="0"/>
          </a:p>
          <a:p>
            <a:r>
              <a:rPr lang="fr-DZ" sz="2000" dirty="0"/>
              <a:t>Combiner avec JOINDRE.TEXTE pour n'avoir qu'une seule formule:</a:t>
            </a:r>
            <a:br>
              <a:rPr lang="fr-DZ" sz="2000" dirty="0"/>
            </a:br>
            <a:r>
              <a:rPr lang="fr-FR" sz="2000" dirty="0"/>
              <a:t>=FRACTIONNER.TEXTE(JOINDRE.TEXTE("|";;AC6:AC10);",";"|")</a:t>
            </a:r>
          </a:p>
          <a:p>
            <a:endParaRPr lang="fr-DZ" sz="2000" dirty="0"/>
          </a:p>
          <a:p>
            <a:pPr lvl="1"/>
            <a:endParaRPr lang="fr-FR" sz="1600" dirty="0"/>
          </a:p>
          <a:p>
            <a:pPr lvl="1"/>
            <a:endParaRPr lang="en-US" sz="1600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5080934" y="2405270"/>
            <a:ext cx="5993892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621DC6-0044-230F-FC21-EE691D284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20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3F6952D-1B97-FA99-4E3B-49E444E9C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77" b="182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346DCC-BCF4-72DF-1B94-18BA50761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200">
                <a:solidFill>
                  <a:srgbClr val="FFFFFF"/>
                </a:solidFill>
              </a:rPr>
              <a:t>Pourquoi </a:t>
            </a:r>
            <a:br>
              <a:rPr lang="fr-FR" sz="5200" dirty="0">
                <a:solidFill>
                  <a:srgbClr val="FFFFFF"/>
                </a:solidFill>
              </a:rPr>
            </a:br>
            <a:r>
              <a:rPr lang="fr-FR" sz="5200" dirty="0">
                <a:solidFill>
                  <a:srgbClr val="FFFFFF"/>
                </a:solidFill>
              </a:rPr>
              <a:t>INDEX?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04729-99E8-DE6D-70E1-3929D2F57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Petit détour avant de revenir à FRACTIONNER.TEXTE</a:t>
            </a:r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54B6A-1563-44CB-91CA-BED72395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292" y="365125"/>
            <a:ext cx="6819507" cy="1325563"/>
          </a:xfrm>
        </p:spPr>
        <p:txBody>
          <a:bodyPr/>
          <a:lstStyle/>
          <a:p>
            <a:r>
              <a:rPr lang="fr-FR"/>
              <a:t>Pourquoi INDEX devient-il si important</a:t>
            </a:r>
            <a:r>
              <a:rPr lang="fr-FR" dirty="0"/>
              <a:t>?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A0AA7E5-8E14-5372-0EA0-2BCD762C0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62CC27-3A4E-4824-8EF4-92A5ACD84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029" y="1697758"/>
            <a:ext cx="7687748" cy="40010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D7F4A3-540D-5CB7-451D-2751BA0ADFF9}"/>
              </a:ext>
            </a:extLst>
          </p:cNvPr>
          <p:cNvSpPr/>
          <p:nvPr/>
        </p:nvSpPr>
        <p:spPr>
          <a:xfrm>
            <a:off x="4969967" y="3466639"/>
            <a:ext cx="7071360" cy="8294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390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fr-FR" sz="4000" dirty="0"/>
              <a:t>RETOUR SUR FRACTIONNER.TEXTE</a:t>
            </a:r>
            <a:endParaRPr lang="en-US" sz="40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A6DE216-F7DD-9A86-8F44-4E5CCCBC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fr-DZ" sz="2000" dirty="0"/>
              <a:t>Utilisation possible dans des tables avec la fonction INDEX</a:t>
            </a:r>
          </a:p>
          <a:p>
            <a:pPr lvl="1"/>
            <a:endParaRPr lang="en-US" sz="1600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5080934" y="2405270"/>
            <a:ext cx="5993892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621DC6-0044-230F-FC21-EE691D284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48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3F6952D-1B97-FA99-4E3B-49E444E9C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77" b="182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346DCC-BCF4-72DF-1B94-18BA50761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200" dirty="0">
                <a:solidFill>
                  <a:srgbClr val="FFFFFF"/>
                </a:solidFill>
              </a:rPr>
              <a:t>ASSEMB.H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04729-99E8-DE6D-70E1-3929D2F57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7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2ADD1F-471E-FA60-23C9-C402790F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dirty="0" err="1"/>
              <a:t>ASSEMB</a:t>
            </a:r>
            <a:r>
              <a:rPr lang="fr-FR" err="1"/>
              <a:t>.</a:t>
            </a:r>
            <a:r>
              <a:rPr lang="fr-FR"/>
              <a:t>V et ASSEMB</a:t>
            </a:r>
            <a:r>
              <a:rPr lang="fr-FR" dirty="0" err="1"/>
              <a:t>.H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EDD586-C7FD-64A5-9CD1-39FD735F5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FR" sz="2000" dirty="0" err="1"/>
              <a:t>Insider</a:t>
            </a:r>
            <a:r>
              <a:rPr lang="fr-FR" sz="2000" dirty="0"/>
              <a:t> pour le moment. Ce sont les fonctions que j'attends avec le plus d'impatience.</a:t>
            </a:r>
          </a:p>
          <a:p>
            <a:r>
              <a:rPr lang="fr-FR" sz="2000" dirty="0" err="1"/>
              <a:t>Vstack</a:t>
            </a:r>
            <a:r>
              <a:rPr lang="fr-FR" sz="2000" dirty="0"/>
              <a:t> et </a:t>
            </a:r>
            <a:r>
              <a:rPr lang="fr-FR" sz="2000" dirty="0" err="1"/>
              <a:t>Hstack</a:t>
            </a:r>
            <a:r>
              <a:rPr lang="fr-FR" sz="2000" dirty="0"/>
              <a:t> en Anglais</a:t>
            </a:r>
          </a:p>
          <a:p>
            <a:r>
              <a:rPr lang="fr-FR" sz="2000" dirty="0"/>
              <a:t>Alternative pour 365 pour deux plages : </a:t>
            </a:r>
          </a:p>
          <a:p>
            <a:pPr lvl="1"/>
            <a:r>
              <a:rPr lang="fr-FR" sz="1600" dirty="0"/>
              <a:t>=LAMBDA(arr_1;arr_2;SI.NON.DISP(SI(SEQUENCE(NBVAL(arr_1)+NBVAL(arr_2);1;1;0)=1;"")&amp;(arr_1);"")&amp;TRIER(SI.NON.DISP(SI(SEQUENCE(NBVAL(arr_1)+NBVAL(arr_2);1;1;0)=1;"")&amp;(arr_2); "")))</a:t>
            </a:r>
          </a:p>
          <a:p>
            <a:pPr lvl="1"/>
            <a:r>
              <a:rPr lang="fr-FR" sz="1600" dirty="0"/>
              <a:t>Ou avec LET : </a:t>
            </a:r>
          </a:p>
          <a:p>
            <a:pPr lvl="1"/>
            <a:r>
              <a:rPr lang="fr-FR" sz="1600" dirty="0"/>
              <a:t>=LET(arr_1;SaisirPlage1;arr_2;SaisirPlage2;SI.NON.DISP(SI(SEQUENCE(NBVAL(arr_1)+NBVAL(arr_2);1;1;0)=1;"")&amp;(arr_1);"")&amp;TRIER(SI.NON.DISP(SI(SEQUENCE(NBVAL(arr_1)+NBVAL(arr_2);1;1;0)=1;"")&amp;(arr_2); "")))</a:t>
            </a:r>
          </a:p>
          <a:p>
            <a:pPr lvl="1"/>
            <a:endParaRPr lang="fr-FR" sz="1600" dirty="0"/>
          </a:p>
          <a:p>
            <a:pPr lvl="1"/>
            <a:endParaRPr lang="en-US" sz="1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6AB515-7AB1-483D-B7D6-163BF7068B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93" r="1601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BE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105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D5EDB-69F6-4F3F-9210-0BC7FB37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/>
              <a:t>MERCI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5A3D82A-D49E-4D61-A482-157119F9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Aft>
                <a:spcPts val="600"/>
              </a:spcAft>
              <a:buNone/>
            </a:pPr>
            <a:endParaRPr lang="en-US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C93F1E-7353-D3C3-30BF-433DD07D01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125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/>
              <a:t>LET</a:t>
            </a:r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/>
              <a:t>Définition : "La fonction LET affecte un nom aux résultats de calculs. Cela permet de stocker des calculs intermédiaires, des valeurs ou de définir des noms à l'intérieur d'une formule. Ces noms ne s'appliquent que dans le cadre de la fonction LET. Comme les variables en programmation, LET est réalisée grâce à la syntaxe de la formule native d'Excel</a:t>
            </a:r>
            <a:r>
              <a:rPr lang="en-US" sz="1300" dirty="0"/>
              <a:t>."</a:t>
            </a:r>
          </a:p>
          <a:p>
            <a:pPr>
              <a:lnSpc>
                <a:spcPct val="90000"/>
              </a:lnSpc>
            </a:pPr>
            <a:r>
              <a:rPr lang="en-US" sz="1300"/>
              <a:t>Syntaxe : =</a:t>
            </a:r>
            <a:r>
              <a:rPr lang="en-US" sz="1300" dirty="0"/>
              <a:t>let(nom1;nom_valeur1;calcul_ou_nom2;nom_</a:t>
            </a:r>
            <a:r>
              <a:rPr lang="en-US" sz="1300"/>
              <a:t>valeur2;...). Le dernier paramètre est un calcul. Maximum de 126 paires</a:t>
            </a:r>
            <a:r>
              <a:rPr lang="en-US" sz="13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300"/>
              <a:t>Avantages : structuration des formules, notamment avec ALT</a:t>
            </a:r>
            <a:r>
              <a:rPr lang="en-US" sz="1300" dirty="0"/>
              <a:t>+</a:t>
            </a:r>
            <a:r>
              <a:rPr lang="en-US" sz="1300"/>
              <a:t>Entrée, meilleure lisibilité, optimisation des calculs avec un seul calcul, fonctionne en matriciel dynamique (</a:t>
            </a:r>
            <a:r>
              <a:rPr lang="en-US" sz="1300" dirty="0"/>
              <a:t>propagation).</a:t>
            </a:r>
          </a:p>
          <a:p>
            <a:pPr>
              <a:lnSpc>
                <a:spcPct val="90000"/>
              </a:lnSpc>
            </a:pPr>
            <a:r>
              <a:rPr lang="en-US" sz="1300"/>
              <a:t>Inconvénients &amp; dangers : </a:t>
            </a:r>
            <a:endParaRPr lang="en-US" sz="1300" dirty="0"/>
          </a:p>
          <a:p>
            <a:pPr lvl="1">
              <a:lnSpc>
                <a:spcPct val="90000"/>
              </a:lnSpc>
            </a:pPr>
            <a:r>
              <a:rPr lang="en-US" sz="1300"/>
              <a:t>Comme pour toutes les formules matricielles, pas de compatibilité descendante pour les versions antérieures d'Excel</a:t>
            </a:r>
            <a:r>
              <a:rPr lang="en-US" sz="13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Liens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hlinkClick r:id="rId3"/>
              </a:rPr>
              <a:t>https://support.microsoft.com/fr-fr/office</a:t>
            </a:r>
            <a:r>
              <a:rPr lang="en-US" sz="1300">
                <a:hlinkClick r:id="rId3"/>
              </a:rPr>
              <a:t>/fonction-let-34842dd8-b92b-4d3f-b325-b8b8f9908999</a:t>
            </a:r>
            <a:r>
              <a:rPr lang="en-US" sz="1300"/>
              <a:t> </a:t>
            </a:r>
            <a:endParaRPr lang="en-US" sz="13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A9C73E-76FD-8AF6-225D-8FCA95EE9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242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F6952D-1B97-FA99-4E3B-49E444E9C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77" b="182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346DCC-BCF4-72DF-1B94-18BA50761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200" dirty="0">
                <a:solidFill>
                  <a:srgbClr val="FFFFFF"/>
                </a:solidFill>
              </a:rPr>
              <a:t>LAMBDA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04729-99E8-DE6D-70E1-3929D2F57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/>
              <a:t>LAMBDA </a:t>
            </a:r>
            <a:br>
              <a:rPr lang="en-US" sz="5000"/>
            </a:br>
            <a:r>
              <a:rPr lang="en-US" sz="5000"/>
              <a:t> Utilisation non récursive</a:t>
            </a:r>
            <a:endParaRPr lang="en-US" sz="5000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fr-FR" sz="2400" dirty="0"/>
              <a:t>Structure et utilisation : </a:t>
            </a:r>
          </a:p>
          <a:p>
            <a:pPr lvl="1">
              <a:lnSpc>
                <a:spcPct val="90000"/>
              </a:lnSpc>
            </a:pPr>
            <a:r>
              <a:rPr lang="fr-FR" sz="1200" dirty="0"/>
              <a:t>Lorsque l'on teste la fonction: </a:t>
            </a:r>
            <a:br>
              <a:rPr lang="fr-FR" sz="1200" dirty="0"/>
            </a:br>
            <a:r>
              <a:rPr lang="fr-FR" sz="1200" dirty="0"/>
              <a:t>=LAMBDA(paramètre_ou_calcul1;paramètre_ou_calcul2;...)</a:t>
            </a:r>
            <a:r>
              <a:rPr lang="fr-FR" sz="1200" b="1" dirty="0"/>
              <a:t>(valeurs_param1;valeurs_param2)</a:t>
            </a:r>
          </a:p>
          <a:p>
            <a:pPr lvl="1">
              <a:lnSpc>
                <a:spcPct val="90000"/>
              </a:lnSpc>
            </a:pPr>
            <a:r>
              <a:rPr lang="fr-FR" sz="1200" dirty="0"/>
              <a:t>Dans la définition d'un nom : </a:t>
            </a:r>
            <a:br>
              <a:rPr lang="fr-FR" sz="1200" dirty="0"/>
            </a:br>
            <a:r>
              <a:rPr lang="fr-FR" sz="1200" dirty="0"/>
              <a:t>=LAMBDA(paramètre_ou_calcul1;paramètre_ou_calcul2;...)</a:t>
            </a:r>
          </a:p>
          <a:p>
            <a:pPr lvl="1">
              <a:lnSpc>
                <a:spcPct val="90000"/>
              </a:lnSpc>
            </a:pPr>
            <a:r>
              <a:rPr lang="fr-FR" sz="1200" dirty="0"/>
              <a:t>Avantages : création de vos propres fonctions, pas de VBA (fichiers XLSX)</a:t>
            </a:r>
          </a:p>
          <a:p>
            <a:pPr lvl="1">
              <a:lnSpc>
                <a:spcPct val="90000"/>
              </a:lnSpc>
            </a:pPr>
            <a:r>
              <a:rPr lang="fr-FR" sz="1200" dirty="0"/>
              <a:t>Inconvénients &amp; dangers : prolifération de fonctions complexes, débogage des fonctions. </a:t>
            </a:r>
          </a:p>
          <a:p>
            <a:pPr lvl="1">
              <a:lnSpc>
                <a:spcPct val="90000"/>
              </a:lnSpc>
            </a:pPr>
            <a:r>
              <a:rPr lang="fr-FR" sz="1200" dirty="0"/>
              <a:t>Deux outils d'aide à la création de ces formules</a:t>
            </a:r>
          </a:p>
          <a:p>
            <a:pPr lvl="1">
              <a:lnSpc>
                <a:spcPct val="90000"/>
              </a:lnSpc>
            </a:pPr>
            <a:r>
              <a:rPr lang="fr-FR" sz="1200" dirty="0"/>
              <a:t>Lambda Explorer de Charles Williams : </a:t>
            </a:r>
            <a:r>
              <a:rPr lang="fr-FR" sz="1050" dirty="0">
                <a:solidFill>
                  <a:srgbClr val="1F497D"/>
                </a:solidFill>
                <a:effectLst/>
                <a:hlinkClick r:id="rId3"/>
              </a:rPr>
              <a:t>https://www.decisionmodels.com/FastExcelLambdaExplorer.htm</a:t>
            </a:r>
            <a:r>
              <a:rPr lang="fr-FR" sz="1050" dirty="0">
                <a:solidFill>
                  <a:srgbClr val="1F497D"/>
                </a:solidFill>
                <a:effectLst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fr-FR" sz="1050" dirty="0">
                <a:solidFill>
                  <a:srgbClr val="1F497D"/>
                </a:solidFill>
              </a:rPr>
              <a:t>Advanced Formula </a:t>
            </a:r>
            <a:r>
              <a:rPr lang="fr-FR" sz="1050" dirty="0" err="1">
                <a:solidFill>
                  <a:srgbClr val="1F497D"/>
                </a:solidFill>
              </a:rPr>
              <a:t>Environment</a:t>
            </a:r>
            <a:r>
              <a:rPr lang="fr-FR" sz="1050" dirty="0">
                <a:solidFill>
                  <a:srgbClr val="1F497D"/>
                </a:solidFill>
              </a:rPr>
              <a:t> : </a:t>
            </a:r>
            <a:br>
              <a:rPr lang="fr-FR" sz="1050" dirty="0">
                <a:solidFill>
                  <a:srgbClr val="1F497D"/>
                </a:solidFill>
              </a:rPr>
            </a:br>
            <a:r>
              <a:rPr lang="fr-FR" sz="1050" dirty="0">
                <a:solidFill>
                  <a:srgbClr val="1F497D"/>
                </a:solidFill>
                <a:hlinkClick r:id="rId4"/>
              </a:rPr>
              <a:t>https://www.microsoft.com/en-us/garage/profiles/advanced-formula-environment-a-microsoft-garage-project/</a:t>
            </a:r>
            <a:r>
              <a:rPr lang="fr-FR" sz="1050" dirty="0">
                <a:solidFill>
                  <a:srgbClr val="1F497D"/>
                </a:solidFill>
              </a:rPr>
              <a:t> </a:t>
            </a:r>
            <a:endParaRPr lang="fr-FR" sz="800" dirty="0"/>
          </a:p>
          <a:p>
            <a:pPr marL="0">
              <a:lnSpc>
                <a:spcPct val="90000"/>
              </a:lnSpc>
            </a:pPr>
            <a:r>
              <a:rPr lang="fr-FR" sz="2400" dirty="0"/>
              <a:t>Liens</a:t>
            </a:r>
          </a:p>
          <a:p>
            <a:pPr lvl="1">
              <a:lnSpc>
                <a:spcPct val="90000"/>
              </a:lnSpc>
            </a:pPr>
            <a:r>
              <a:rPr lang="fr-FR" sz="1200" dirty="0"/>
              <a:t>Définition : </a:t>
            </a:r>
            <a:r>
              <a:rPr lang="fr-FR" sz="1200" dirty="0">
                <a:hlinkClick r:id="rId5"/>
              </a:rPr>
              <a:t>https://support.microsoft.com/fr-fr/office/fonction-lambda-bd212d27-1cd1-4321-a34a-ccbf254b8b67</a:t>
            </a:r>
            <a:r>
              <a:rPr lang="fr-FR" sz="1200" dirty="0"/>
              <a:t>   </a:t>
            </a:r>
          </a:p>
          <a:p>
            <a:pPr lvl="1">
              <a:lnSpc>
                <a:spcPct val="90000"/>
              </a:lnSpc>
            </a:pPr>
            <a:r>
              <a:rPr lang="fr-FR" sz="1200" dirty="0"/>
              <a:t>Collection de fonctions lambda en Anglais : </a:t>
            </a:r>
            <a:r>
              <a:rPr lang="fr-FR" sz="1200" dirty="0">
                <a:hlinkClick r:id="rId6"/>
              </a:rPr>
              <a:t>https://www.mrexcel.com/board/forums/excel-lambda-functions.40/</a:t>
            </a:r>
            <a:r>
              <a:rPr lang="fr-FR" sz="1200" dirty="0"/>
              <a:t>    </a:t>
            </a:r>
          </a:p>
          <a:p>
            <a:pPr lvl="1">
              <a:lnSpc>
                <a:spcPct val="90000"/>
              </a:lnSpc>
            </a:pPr>
            <a:r>
              <a:rPr lang="fr-FR" sz="1200" dirty="0"/>
              <a:t>Collection de fonctions lambda en Français :  </a:t>
            </a:r>
            <a:r>
              <a:rPr lang="fr-FR" sz="1200" dirty="0">
                <a:hlinkClick r:id="rId7"/>
              </a:rPr>
              <a:t>https://www.excel-downloads.com/forums/fonctions-personnalisees-lambda.49/</a:t>
            </a:r>
            <a:r>
              <a:rPr lang="fr-FR" sz="1200" dirty="0"/>
              <a:t>   (en construction très lente)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71882B-B173-81A0-AE0F-38B9875F34D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117747D-D94F-9911-6D7F-1BCDB1052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3695" y="3765509"/>
            <a:ext cx="1673687" cy="9662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97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/>
              <a:t>LAMBDA </a:t>
            </a:r>
            <a:br>
              <a:rPr lang="en-US" sz="5400"/>
            </a:br>
            <a:r>
              <a:rPr lang="en-US" sz="5400"/>
              <a:t> Super trucs &amp; astuces</a:t>
            </a:r>
            <a:endParaRPr lang="en-US" sz="5400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2000" dirty="0" err="1"/>
              <a:t>Mettre</a:t>
            </a:r>
            <a:r>
              <a:rPr lang="en-US" sz="2000" dirty="0"/>
              <a:t> la </a:t>
            </a:r>
            <a:r>
              <a:rPr lang="en-US" sz="2000" dirty="0" err="1"/>
              <a:t>fonction</a:t>
            </a:r>
            <a:r>
              <a:rPr lang="en-US" sz="2000" dirty="0"/>
              <a:t> lambda </a:t>
            </a:r>
            <a:r>
              <a:rPr lang="en-US" sz="2000" dirty="0" err="1"/>
              <a:t>en</a:t>
            </a:r>
            <a:r>
              <a:rPr lang="en-US" sz="2000" dirty="0"/>
              <a:t> correction </a:t>
            </a:r>
            <a:r>
              <a:rPr lang="en-US" sz="2000" dirty="0" err="1"/>
              <a:t>automatique</a:t>
            </a:r>
            <a:r>
              <a:rPr lang="en-US" sz="2000" dirty="0"/>
              <a:t> pour LL[</a:t>
            </a:r>
            <a:r>
              <a:rPr lang="en-US" sz="2000" dirty="0" err="1"/>
              <a:t>Espace</a:t>
            </a:r>
            <a:r>
              <a:rPr lang="en-US" sz="2000" dirty="0"/>
              <a:t>] et LLL[</a:t>
            </a:r>
            <a:r>
              <a:rPr lang="en-US" sz="2000" dirty="0" err="1"/>
              <a:t>Espace</a:t>
            </a:r>
            <a:r>
              <a:rPr lang="en-US" sz="2000" dirty="0"/>
              <a:t>]</a:t>
            </a:r>
          </a:p>
          <a:p>
            <a:pPr marL="0">
              <a:lnSpc>
                <a:spcPct val="90000"/>
              </a:lnSpc>
            </a:pPr>
            <a:r>
              <a:rPr lang="en-US" sz="2000" dirty="0"/>
              <a:t>=LAMBDA(paramètre_ou_calcul1;paramètre_ou_calcul2;calcul)(valeur_du_parametre1;valeur_du_parametre2)</a:t>
            </a:r>
          </a:p>
          <a:p>
            <a:pPr marL="0">
              <a:lnSpc>
                <a:spcPct val="90000"/>
              </a:lnSpc>
            </a:pPr>
            <a:r>
              <a:rPr lang="en-US" sz="2000" dirty="0"/>
              <a:t>=LAMBDA(paramètre_ou_calcul1;paramètre_ou_calcul2;paramètre_ou_calcul3;calcul)(valeur_du_parametre1;valeur_du_parametre2;valeur_du_parametre3)</a:t>
            </a:r>
          </a:p>
          <a:p>
            <a:pPr marL="0">
              <a:lnSpc>
                <a:spcPct val="90000"/>
              </a:lnSpc>
            </a:pPr>
            <a:r>
              <a:rPr lang="en-US" sz="2000" dirty="0">
                <a:hlinkClick r:id="rId3"/>
              </a:rPr>
              <a:t>https://www.xlerateur.com/divers/2021/08/25/29-sec-pour-xlerer-remplacer-ll-par-une-formule-lambda-pre-remplie-12434/</a:t>
            </a:r>
            <a:r>
              <a:rPr lang="en-US" sz="2000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3632E5-D34B-4B5C-D437-AD003C317B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2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/>
              <a:t>LAMBDA </a:t>
            </a:r>
            <a:br>
              <a:rPr lang="en-US" sz="5400"/>
            </a:br>
            <a:r>
              <a:rPr lang="en-US" sz="5400"/>
              <a:t> Super trucs &amp; astuces</a:t>
            </a:r>
            <a:endParaRPr lang="en-US" sz="5400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2400" dirty="0"/>
              <a:t>Comment importer </a:t>
            </a:r>
            <a:r>
              <a:rPr lang="en-US" sz="2400" dirty="0" err="1"/>
              <a:t>toute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série</a:t>
            </a:r>
            <a:r>
              <a:rPr lang="en-US" sz="2400" dirty="0"/>
              <a:t> de </a:t>
            </a:r>
            <a:r>
              <a:rPr lang="en-US" sz="2400" dirty="0" err="1"/>
              <a:t>fonctions</a:t>
            </a:r>
            <a:r>
              <a:rPr lang="en-US" sz="2400" dirty="0"/>
              <a:t> lambda</a:t>
            </a:r>
          </a:p>
          <a:p>
            <a:pPr marL="457200" lvl="1">
              <a:lnSpc>
                <a:spcPct val="90000"/>
              </a:lnSpc>
            </a:pPr>
            <a:r>
              <a:rPr lang="en-US" sz="2000" dirty="0" err="1"/>
              <a:t>Créer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table </a:t>
            </a:r>
            <a:r>
              <a:rPr lang="en-US" sz="2000" dirty="0" err="1"/>
              <a:t>structurée</a:t>
            </a:r>
            <a:r>
              <a:rPr lang="en-US" sz="2000" dirty="0"/>
              <a:t> "</a:t>
            </a:r>
            <a:r>
              <a:rPr lang="en-US" sz="2000" dirty="0" err="1"/>
              <a:t>dictionnaire</a:t>
            </a:r>
            <a:r>
              <a:rPr lang="en-US" sz="2000" dirty="0"/>
              <a:t>" des </a:t>
            </a:r>
            <a:r>
              <a:rPr lang="en-US" sz="2000" dirty="0" err="1"/>
              <a:t>fonctions</a:t>
            </a:r>
            <a:endParaRPr lang="en-US" sz="2000" dirty="0"/>
          </a:p>
          <a:p>
            <a:pPr marL="457200" lvl="1">
              <a:lnSpc>
                <a:spcPct val="90000"/>
              </a:lnSpc>
            </a:pPr>
            <a:r>
              <a:rPr lang="en-US" sz="2000" dirty="0"/>
              <a:t>Copier-</a:t>
            </a:r>
            <a:r>
              <a:rPr lang="en-US" sz="2000" dirty="0" err="1"/>
              <a:t>coller</a:t>
            </a:r>
            <a:r>
              <a:rPr lang="en-US" sz="2000" dirty="0"/>
              <a:t> </a:t>
            </a:r>
            <a:r>
              <a:rPr lang="en-US" sz="2000" dirty="0" err="1"/>
              <a:t>cette</a:t>
            </a:r>
            <a:r>
              <a:rPr lang="en-US" sz="2000" dirty="0"/>
              <a:t> table dans un nouveau </a:t>
            </a:r>
            <a:r>
              <a:rPr lang="en-US" sz="2000" dirty="0" err="1"/>
              <a:t>classeur</a:t>
            </a:r>
            <a:r>
              <a:rPr lang="en-US" sz="2000" dirty="0"/>
              <a:t>, les </a:t>
            </a:r>
            <a:r>
              <a:rPr lang="en-US" sz="2000" dirty="0" err="1"/>
              <a:t>fonctions</a:t>
            </a:r>
            <a:r>
              <a:rPr lang="en-US" sz="2000" dirty="0"/>
              <a:t> </a:t>
            </a:r>
            <a:r>
              <a:rPr lang="en-US" sz="2000" dirty="0" err="1"/>
              <a:t>vont</a:t>
            </a:r>
            <a:r>
              <a:rPr lang="en-US" sz="2000" dirty="0"/>
              <a:t> </a:t>
            </a:r>
            <a:r>
              <a:rPr lang="en-US" sz="2000" dirty="0" err="1"/>
              <a:t>suivre</a:t>
            </a:r>
            <a:r>
              <a:rPr lang="en-US" sz="2000" dirty="0"/>
              <a:t>.</a:t>
            </a:r>
          </a:p>
          <a:p>
            <a:pPr marL="457200" lvl="1">
              <a:lnSpc>
                <a:spcPct val="90000"/>
              </a:lnSpc>
            </a:pPr>
            <a:r>
              <a:rPr lang="en-US" sz="2000" dirty="0"/>
              <a:t>On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aussi</a:t>
            </a:r>
            <a:r>
              <a:rPr lang="en-US" sz="2000" dirty="0"/>
              <a:t> copier </a:t>
            </a:r>
            <a:r>
              <a:rPr lang="en-US" sz="2000" dirty="0" err="1"/>
              <a:t>coller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cellule qui </a:t>
            </a:r>
            <a:r>
              <a:rPr lang="en-US" sz="2000" dirty="0" err="1"/>
              <a:t>contient</a:t>
            </a:r>
            <a:r>
              <a:rPr lang="en-US" sz="2000" dirty="0"/>
              <a:t> </a:t>
            </a:r>
            <a:r>
              <a:rPr lang="en-US" sz="2000" dirty="0" err="1"/>
              <a:t>cette</a:t>
            </a:r>
            <a:r>
              <a:rPr lang="en-US" sz="2000" dirty="0"/>
              <a:t> function.</a:t>
            </a:r>
          </a:p>
          <a:p>
            <a:pPr marL="0">
              <a:lnSpc>
                <a:spcPct val="90000"/>
              </a:lnSpc>
            </a:pPr>
            <a:r>
              <a:rPr lang="en-US" sz="2400" dirty="0"/>
              <a:t>La modification d'un nom </a:t>
            </a:r>
            <a:r>
              <a:rPr lang="en-US" sz="2400" dirty="0" err="1"/>
              <a:t>utilisant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lambda se </a:t>
            </a:r>
            <a:r>
              <a:rPr lang="en-US" sz="2400" dirty="0" err="1"/>
              <a:t>répercute</a:t>
            </a:r>
            <a:r>
              <a:rPr lang="en-US" sz="2400" dirty="0"/>
              <a:t> sur tout le </a:t>
            </a:r>
            <a:r>
              <a:rPr lang="en-US" sz="2400" dirty="0" err="1"/>
              <a:t>classeur</a:t>
            </a:r>
            <a:r>
              <a:rPr lang="en-US" sz="2400" dirty="0"/>
              <a:t>.</a:t>
            </a:r>
          </a:p>
          <a:p>
            <a:pPr marL="0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FBAD41-A14E-B755-BA41-228613C81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77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/>
              <a:t>LAMBDA </a:t>
            </a:r>
            <a:br>
              <a:rPr lang="en-US" sz="5400"/>
            </a:br>
            <a:r>
              <a:rPr lang="en-US" sz="5400"/>
              <a:t> Super trucs &amp; astuces</a:t>
            </a:r>
            <a:endParaRPr lang="en-US" sz="5400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2400"/>
              <a:t> CTRL + C pour le nom de la lambda</a:t>
            </a:r>
            <a:endParaRPr lang="en-US" sz="2400" dirty="0"/>
          </a:p>
          <a:p>
            <a:pPr marL="0">
              <a:lnSpc>
                <a:spcPct val="90000"/>
              </a:lnSpc>
            </a:pPr>
            <a:r>
              <a:rPr lang="en-US" sz="2400"/>
              <a:t> CTRL + C pour la formule de la lambda</a:t>
            </a:r>
            <a:endParaRPr lang="en-US" sz="2400" dirty="0"/>
          </a:p>
          <a:p>
            <a:pPr marL="0">
              <a:lnSpc>
                <a:spcPct val="90000"/>
              </a:lnSpc>
            </a:pPr>
            <a:r>
              <a:rPr lang="en-US" sz="2400"/>
              <a:t>Windows + V pour convertir les lambdas : </a:t>
            </a:r>
            <a:endParaRPr lang="en-US" sz="2400" dirty="0"/>
          </a:p>
          <a:p>
            <a:pPr marL="0">
              <a:lnSpc>
                <a:spcPct val="90000"/>
              </a:lnSpc>
            </a:pPr>
            <a:endParaRPr lang="en-US" sz="2400" dirty="0"/>
          </a:p>
          <a:p>
            <a:pPr marL="0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C6E2FE-3226-8C48-637C-4BD99202F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r="23712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569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LAMBDA 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Super trucs &amp; astuces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258553-B2B9-4C79-9064-E2BEB93AF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9" r="5935"/>
          <a:stretch/>
        </p:blipFill>
        <p:spPr>
          <a:xfrm>
            <a:off x="4610457" y="370319"/>
            <a:ext cx="6907794" cy="4051011"/>
          </a:xfrm>
          <a:prstGeom prst="rect">
            <a:avLst/>
          </a:prstGeom>
        </p:spPr>
      </p:pic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793019" y="4610244"/>
            <a:ext cx="672523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1700"/>
              <a:t>On peut définir une LAMBDA dans un LET et réutiliser cette lambda avec un argument</a:t>
            </a:r>
            <a:r>
              <a:rPr lang="en-US" sz="1700" dirty="0"/>
              <a:t>.</a:t>
            </a:r>
          </a:p>
          <a:p>
            <a:pPr marL="0">
              <a:lnSpc>
                <a:spcPct val="90000"/>
              </a:lnSpc>
            </a:pPr>
            <a:r>
              <a:rPr lang="en-US" sz="1700"/>
              <a:t>Une fonction définie avec une lambda peut être utilisée dans une autre function lambda</a:t>
            </a:r>
            <a:endParaRPr lang="en-US" sz="1700" dirty="0"/>
          </a:p>
          <a:p>
            <a:pPr marL="0">
              <a:lnSpc>
                <a:spcPct val="90000"/>
              </a:lnSpc>
            </a:pPr>
            <a:r>
              <a:rPr lang="en-US" sz="1700"/>
              <a:t>Voir la distance de Levenshtein pour un exemple</a:t>
            </a:r>
            <a:r>
              <a:rPr lang="en-US" sz="1700" dirty="0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8A8E0A-ED04-D6F8-8D33-BAA831E248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90" t="1" r="23712" b="30267"/>
          <a:stretch/>
        </p:blipFill>
        <p:spPr>
          <a:xfrm>
            <a:off x="688434" y="-9525"/>
            <a:ext cx="3584766" cy="4788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148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</TotalTime>
  <Words>1621</Words>
  <Application>Microsoft Office PowerPoint</Application>
  <PresentationFormat>Grand écran</PresentationFormat>
  <Paragraphs>159</Paragraphs>
  <Slides>28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Thème Office</vt:lpstr>
      <vt:lpstr>Les fonctions les plus utiles des derniers mois</vt:lpstr>
      <vt:lpstr>LET</vt:lpstr>
      <vt:lpstr>LET</vt:lpstr>
      <vt:lpstr>LAMBDA</vt:lpstr>
      <vt:lpstr>LAMBDA   Utilisation non récursive</vt:lpstr>
      <vt:lpstr>LAMBDA   Super trucs &amp; astuces</vt:lpstr>
      <vt:lpstr>LAMBDA   Super trucs &amp; astuces</vt:lpstr>
      <vt:lpstr>LAMBDA   Super trucs &amp; astuces</vt:lpstr>
      <vt:lpstr>LAMBDA   Super trucs &amp; astuces</vt:lpstr>
      <vt:lpstr>LAMBDA   Super trucs &amp; astuces</vt:lpstr>
      <vt:lpstr>LAMBDA    Création du nom</vt:lpstr>
      <vt:lpstr>LAMBDA  Quelques erreurs</vt:lpstr>
      <vt:lpstr>LAMBDA récursif</vt:lpstr>
      <vt:lpstr>LAMBDA récursive  Quelques bonnes pratiques</vt:lpstr>
      <vt:lpstr>LAMBDA récursive Erreurs moins classiques</vt:lpstr>
      <vt:lpstr>Les fonctions d'aide de LAMBDA</vt:lpstr>
      <vt:lpstr>Liste des sites pour les fonctions d'aide de Lambda</vt:lpstr>
      <vt:lpstr>Quelques nouveaux concepts</vt:lpstr>
      <vt:lpstr>FRACTIONNER.TEXTE</vt:lpstr>
      <vt:lpstr>FRACTIONNER.TEXTE</vt:lpstr>
      <vt:lpstr>FRACTIONNER.TEXTE</vt:lpstr>
      <vt:lpstr>Fonctionnalités avancées</vt:lpstr>
      <vt:lpstr>Pourquoi  INDEX?</vt:lpstr>
      <vt:lpstr>Pourquoi INDEX devient-il si important?</vt:lpstr>
      <vt:lpstr>RETOUR SUR FRACTIONNER.TEXTE</vt:lpstr>
      <vt:lpstr>ASSEMB.H</vt:lpstr>
      <vt:lpstr>ASSEMB.V et ASSEMB.H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fonctions les plus utiles des derniers mois</dc:title>
  <dc:creator>Gaetan Mourmant</dc:creator>
  <cp:lastModifiedBy>Gaetan Mourmant</cp:lastModifiedBy>
  <cp:revision>7</cp:revision>
  <dcterms:created xsi:type="dcterms:W3CDTF">2022-07-10T22:10:43Z</dcterms:created>
  <dcterms:modified xsi:type="dcterms:W3CDTF">2022-07-13T17:50:06Z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145CA139-BF41-4512-BC02-836C85DB7E54</vt:lpwstr>
  </property>
  <property fmtid="{D5CDD505-2E9C-101B-9397-08002B2CF9AE}" pid="3" name="ArticulatePath">
    <vt:lpwstr>Présentation2</vt:lpwstr>
  </property>
</Properties>
</file>