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6" r:id="rId3"/>
    <p:sldId id="315" r:id="rId4"/>
    <p:sldId id="314" r:id="rId5"/>
    <p:sldId id="317" r:id="rId6"/>
    <p:sldId id="321" r:id="rId7"/>
    <p:sldId id="313" r:id="rId8"/>
    <p:sldId id="322" r:id="rId9"/>
    <p:sldId id="261" r:id="rId10"/>
    <p:sldId id="312" r:id="rId11"/>
    <p:sldId id="320" r:id="rId12"/>
    <p:sldId id="271" r:id="rId13"/>
    <p:sldId id="311" r:id="rId14"/>
    <p:sldId id="319" r:id="rId15"/>
    <p:sldId id="318" r:id="rId16"/>
    <p:sldId id="305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81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576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767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958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3148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339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534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DFA80-E88F-44FF-B109-2AEA6C929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4" y="1122364"/>
            <a:ext cx="9143998" cy="2387599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A3B73C-8825-4AF3-945E-A13CE3F8B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4" y="3602039"/>
            <a:ext cx="9143998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47" indent="0" algn="ctr">
              <a:buNone/>
              <a:defRPr sz="1997"/>
            </a:lvl2pPr>
            <a:lvl3pPr marL="914295" indent="0" algn="ctr">
              <a:buNone/>
              <a:defRPr sz="1799"/>
            </a:lvl3pPr>
            <a:lvl4pPr marL="1371448" indent="0" algn="ctr">
              <a:buNone/>
              <a:defRPr sz="1602"/>
            </a:lvl4pPr>
            <a:lvl5pPr marL="1828596" indent="0" algn="ctr">
              <a:buNone/>
              <a:defRPr sz="1602"/>
            </a:lvl5pPr>
            <a:lvl6pPr marL="2285743" indent="0" algn="ctr">
              <a:buNone/>
              <a:defRPr sz="1602"/>
            </a:lvl6pPr>
            <a:lvl7pPr marL="2742890" indent="0" algn="ctr">
              <a:buNone/>
              <a:defRPr sz="1602"/>
            </a:lvl7pPr>
            <a:lvl8pPr marL="3200044" indent="0" algn="ctr">
              <a:buNone/>
              <a:defRPr sz="1602"/>
            </a:lvl8pPr>
            <a:lvl9pPr marL="3657191" indent="0" algn="ctr">
              <a:buNone/>
              <a:defRPr sz="1602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F91034-46D3-480F-A7D8-20E21CC5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3B2C51-DE23-4CF0-854D-230C8077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71D48-D9AA-4E84-B93F-E64013E9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A6E19-006D-4FE5-A686-2803F61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351DED-EC03-4EEE-AB54-01E76DD6E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C91BD4-E32B-4375-AB4E-DC48175F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1077D6-CCA3-4B70-88FC-0FF30CE9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918405-7396-4384-96BF-C52AA6FD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0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5776DF-264D-4D44-A948-1B2F480F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897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2391BE-48D6-49B1-B221-28EE7EA63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298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472AB0-93EF-410F-9942-E27D4E77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5B013-6771-497B-B4D5-FEE62EAE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E60860-4C17-4E1F-B906-0200BAB7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963A0-5035-4AB1-AC3D-12B88C5A1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88E9B-8EB9-440D-B38B-B9B3170FE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3168ED-0862-4F28-BCF5-AAB3B48A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CBE895-F4B3-4D59-BFB4-E6586160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5BCA95-C5AC-4E8B-A2E6-1006E813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2B3F7-6F59-40D1-832A-7F752DDE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2" cy="2852736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878494-4955-414B-B3B3-E2FC7DF46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3"/>
            <a:ext cx="1051560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47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4295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448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4pPr>
            <a:lvl5pPr marL="1828596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5pPr>
            <a:lvl6pPr marL="2285743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6pPr>
            <a:lvl7pPr marL="274289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7pPr>
            <a:lvl8pPr marL="320004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8pPr>
            <a:lvl9pPr marL="3657191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66AF03-39C6-4DE1-9023-24B08E2D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52BB95-DEAE-4D55-806A-A06A836E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975CA-403D-4564-886D-BE679E4F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6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174ED-6323-4C92-B183-613FE16E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72635-60BD-4EF4-8F76-A5E1C0CF9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1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D6773D-D218-404A-937C-4790932F1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7" y="1825625"/>
            <a:ext cx="5181601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9D96E3-2257-4FE3-A025-D5685E23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AE54AF-4CEA-4138-96B8-114B7BCD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FD2A7-FCF4-47C5-9C47-F32F0DA2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1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6610B-7511-4610-9AAF-1926527D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5" y="365127"/>
            <a:ext cx="1051560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D610C-A967-4494-8B39-49C413D3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8" cy="82391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47" indent="0">
              <a:buNone/>
              <a:defRPr sz="1997" b="1"/>
            </a:lvl2pPr>
            <a:lvl3pPr marL="914295" indent="0">
              <a:buNone/>
              <a:defRPr sz="1799" b="1"/>
            </a:lvl3pPr>
            <a:lvl4pPr marL="1371448" indent="0">
              <a:buNone/>
              <a:defRPr sz="1602" b="1"/>
            </a:lvl4pPr>
            <a:lvl5pPr marL="1828596" indent="0">
              <a:buNone/>
              <a:defRPr sz="1602" b="1"/>
            </a:lvl5pPr>
            <a:lvl6pPr marL="2285743" indent="0">
              <a:buNone/>
              <a:defRPr sz="1602" b="1"/>
            </a:lvl6pPr>
            <a:lvl7pPr marL="2742890" indent="0">
              <a:buNone/>
              <a:defRPr sz="1602" b="1"/>
            </a:lvl7pPr>
            <a:lvl8pPr marL="3200044" indent="0">
              <a:buNone/>
              <a:defRPr sz="1602" b="1"/>
            </a:lvl8pPr>
            <a:lvl9pPr marL="3657191" indent="0">
              <a:buNone/>
              <a:defRPr sz="160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DEAC57-4A2C-4A64-A756-78B7E9C17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76AD47-37E0-4E38-9B85-D4E5A52C9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90" cy="82391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47" indent="0">
              <a:buNone/>
              <a:defRPr sz="1997" b="1"/>
            </a:lvl2pPr>
            <a:lvl3pPr marL="914295" indent="0">
              <a:buNone/>
              <a:defRPr sz="1799" b="1"/>
            </a:lvl3pPr>
            <a:lvl4pPr marL="1371448" indent="0">
              <a:buNone/>
              <a:defRPr sz="1602" b="1"/>
            </a:lvl4pPr>
            <a:lvl5pPr marL="1828596" indent="0">
              <a:buNone/>
              <a:defRPr sz="1602" b="1"/>
            </a:lvl5pPr>
            <a:lvl6pPr marL="2285743" indent="0">
              <a:buNone/>
              <a:defRPr sz="1602" b="1"/>
            </a:lvl6pPr>
            <a:lvl7pPr marL="2742890" indent="0">
              <a:buNone/>
              <a:defRPr sz="1602" b="1"/>
            </a:lvl7pPr>
            <a:lvl8pPr marL="3200044" indent="0">
              <a:buNone/>
              <a:defRPr sz="1602" b="1"/>
            </a:lvl8pPr>
            <a:lvl9pPr marL="3657191" indent="0">
              <a:buNone/>
              <a:defRPr sz="160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324490-CC46-402A-8097-B490A4EB5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9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284828-5873-4AE6-AC5D-F580F4AC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A31CB3-7E06-40B7-9933-0DCEB0F4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17EB12-2346-48EC-83A4-48560697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6AA60-E434-4649-BBB4-8B8A7E5E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14D594-0C21-4034-8888-93645910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E09738-A5EF-4507-82AE-67A6D030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FE663B-5BF5-49AF-BC77-91214B5E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E80ECF-5EF7-4671-95C4-284FC782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F98887-2241-4D75-AFA5-E2E1D5C6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1B8D68-90FD-421E-9269-FE15EEFE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A1344-7748-48AD-9137-8DE5EEC9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4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945AF6-B61E-4DF9-95C1-D80943F4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6"/>
            <a:ext cx="6172197" cy="4873625"/>
          </a:xfrm>
        </p:spPr>
        <p:txBody>
          <a:bodyPr/>
          <a:lstStyle>
            <a:lvl1pPr>
              <a:defRPr sz="3197"/>
            </a:lvl1pPr>
            <a:lvl2pPr>
              <a:defRPr sz="2801"/>
            </a:lvl2pPr>
            <a:lvl3pPr>
              <a:defRPr sz="2399"/>
            </a:lvl3pPr>
            <a:lvl4pPr>
              <a:defRPr sz="1997"/>
            </a:lvl4pPr>
            <a:lvl5pPr>
              <a:defRPr sz="1997"/>
            </a:lvl5pPr>
            <a:lvl6pPr>
              <a:defRPr sz="1997"/>
            </a:lvl6pPr>
            <a:lvl7pPr>
              <a:defRPr sz="1997"/>
            </a:lvl7pPr>
            <a:lvl8pPr>
              <a:defRPr sz="1997"/>
            </a:lvl8pPr>
            <a:lvl9pPr>
              <a:defRPr sz="199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D2FFBD-DE0F-4537-A483-F39CA8595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4" cy="3811589"/>
          </a:xfrm>
        </p:spPr>
        <p:txBody>
          <a:bodyPr/>
          <a:lstStyle>
            <a:lvl1pPr marL="0" indent="0">
              <a:buNone/>
              <a:defRPr sz="1602"/>
            </a:lvl1pPr>
            <a:lvl2pPr marL="457147" indent="0">
              <a:buNone/>
              <a:defRPr sz="1397"/>
            </a:lvl2pPr>
            <a:lvl3pPr marL="914295" indent="0">
              <a:buNone/>
              <a:defRPr sz="1200"/>
            </a:lvl3pPr>
            <a:lvl4pPr marL="1371448" indent="0">
              <a:buNone/>
              <a:defRPr sz="1002"/>
            </a:lvl4pPr>
            <a:lvl5pPr marL="1828596" indent="0">
              <a:buNone/>
              <a:defRPr sz="1002"/>
            </a:lvl5pPr>
            <a:lvl6pPr marL="2285743" indent="0">
              <a:buNone/>
              <a:defRPr sz="1002"/>
            </a:lvl6pPr>
            <a:lvl7pPr marL="2742890" indent="0">
              <a:buNone/>
              <a:defRPr sz="1002"/>
            </a:lvl7pPr>
            <a:lvl8pPr marL="3200044" indent="0">
              <a:buNone/>
              <a:defRPr sz="1002"/>
            </a:lvl8pPr>
            <a:lvl9pPr marL="3657191" indent="0">
              <a:buNone/>
              <a:defRPr sz="10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490DFC-022F-4896-B6FA-82913E17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E30E88-846A-4014-A4F9-A3447F2F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7CFC11-157B-477F-BD6D-354B8159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9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F9DBF-58C4-4206-9496-B077125C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4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5BC4E9-F92B-43DB-8CAE-FB16183D3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6"/>
            <a:ext cx="6172197" cy="4873625"/>
          </a:xfrm>
        </p:spPr>
        <p:txBody>
          <a:bodyPr/>
          <a:lstStyle>
            <a:lvl1pPr marL="0" indent="0">
              <a:buNone/>
              <a:defRPr sz="3197"/>
            </a:lvl1pPr>
            <a:lvl2pPr marL="457147" indent="0">
              <a:buNone/>
              <a:defRPr sz="2801"/>
            </a:lvl2pPr>
            <a:lvl3pPr marL="914295" indent="0">
              <a:buNone/>
              <a:defRPr sz="2399"/>
            </a:lvl3pPr>
            <a:lvl4pPr marL="1371448" indent="0">
              <a:buNone/>
              <a:defRPr sz="1997"/>
            </a:lvl4pPr>
            <a:lvl5pPr marL="1828596" indent="0">
              <a:buNone/>
              <a:defRPr sz="1997"/>
            </a:lvl5pPr>
            <a:lvl6pPr marL="2285743" indent="0">
              <a:buNone/>
              <a:defRPr sz="1997"/>
            </a:lvl6pPr>
            <a:lvl7pPr marL="2742890" indent="0">
              <a:buNone/>
              <a:defRPr sz="1997"/>
            </a:lvl7pPr>
            <a:lvl8pPr marL="3200044" indent="0">
              <a:buNone/>
              <a:defRPr sz="1997"/>
            </a:lvl8pPr>
            <a:lvl9pPr marL="3657191" indent="0">
              <a:buNone/>
              <a:defRPr sz="1997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8962AA-8BC2-4173-8EAF-3F90245EF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4" cy="3811589"/>
          </a:xfrm>
        </p:spPr>
        <p:txBody>
          <a:bodyPr/>
          <a:lstStyle>
            <a:lvl1pPr marL="0" indent="0">
              <a:buNone/>
              <a:defRPr sz="1602"/>
            </a:lvl1pPr>
            <a:lvl2pPr marL="457147" indent="0">
              <a:buNone/>
              <a:defRPr sz="1397"/>
            </a:lvl2pPr>
            <a:lvl3pPr marL="914295" indent="0">
              <a:buNone/>
              <a:defRPr sz="1200"/>
            </a:lvl3pPr>
            <a:lvl4pPr marL="1371448" indent="0">
              <a:buNone/>
              <a:defRPr sz="1002"/>
            </a:lvl4pPr>
            <a:lvl5pPr marL="1828596" indent="0">
              <a:buNone/>
              <a:defRPr sz="1002"/>
            </a:lvl5pPr>
            <a:lvl6pPr marL="2285743" indent="0">
              <a:buNone/>
              <a:defRPr sz="1002"/>
            </a:lvl6pPr>
            <a:lvl7pPr marL="2742890" indent="0">
              <a:buNone/>
              <a:defRPr sz="1002"/>
            </a:lvl7pPr>
            <a:lvl8pPr marL="3200044" indent="0">
              <a:buNone/>
              <a:defRPr sz="1002"/>
            </a:lvl8pPr>
            <a:lvl9pPr marL="3657191" indent="0">
              <a:buNone/>
              <a:defRPr sz="10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607D85-EED5-4A08-B34D-79633ACC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E0A099-8C40-4C4C-9A13-03626103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944518-5C42-48E0-AFE8-C157E40A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77E53C-75D4-4D91-BEEC-980246C4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1DEFF3-3AFB-407F-8E55-A7D3CEA3A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B79248-9198-461C-9EDC-DCAF74671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5" y="6356353"/>
            <a:ext cx="2743201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3179-8489-4E29-A0BE-2C2DCB5AB9E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5F212-26AE-41CC-B386-DA411C5B6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3"/>
            <a:ext cx="411479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8DE23-6564-40B1-8702-FFA2A19E1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1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95" rtl="0" eaLnBrk="1" latinLnBrk="0" hangingPunct="1">
        <a:lnSpc>
          <a:spcPct val="90000"/>
        </a:lnSpc>
        <a:spcBef>
          <a:spcPct val="0"/>
        </a:spcBef>
        <a:buNone/>
        <a:defRPr sz="43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295" rtl="0" eaLnBrk="1" latinLnBrk="0" hangingPunct="1">
        <a:lnSpc>
          <a:spcPct val="90000"/>
        </a:lnSpc>
        <a:spcBef>
          <a:spcPts val="1002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24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2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9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172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0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7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5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8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6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0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1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fr-fr/office/reduce-function-42e39910-b345-45f3-84b8-0642b568b7cb" TargetMode="External"/><Relationship Id="rId13" Type="http://schemas.openxmlformats.org/officeDocument/2006/relationships/hyperlink" Target="https://support.microsoft.com/en-us/office/byrow-function-2e04c677-78c8-4e6b-8c10-a4602f2602bb" TargetMode="External"/><Relationship Id="rId3" Type="http://schemas.openxmlformats.org/officeDocument/2006/relationships/hyperlink" Target="https://support.microsoft.com/en-us/office/scan-function-d58dfd11-9969-4439-b2dc-e7062724de29" TargetMode="External"/><Relationship Id="rId7" Type="http://schemas.openxmlformats.org/officeDocument/2006/relationships/hyperlink" Target="https://support.microsoft.com/en-us/office/reduce-function-42e39910-b345-45f3-84b8-0642b568b7cb" TargetMode="External"/><Relationship Id="rId12" Type="http://schemas.openxmlformats.org/officeDocument/2006/relationships/hyperlink" Target="https://support.microsoft.com/fr-fr/office/bycol-function-58463999-7de5-49ce-8f38-b7f7a2192bfb" TargetMode="External"/><Relationship Id="rId2" Type="http://schemas.openxmlformats.org/officeDocument/2006/relationships/hyperlink" Target="https://techcommunity.microsoft.com/t5/excel-blog/announcing-lambda-helper-functions-lambdas-as-arguments-and-more/ba-p/2576648" TargetMode="External"/><Relationship Id="rId16" Type="http://schemas.openxmlformats.org/officeDocument/2006/relationships/hyperlink" Target="https://support.microsoft.com/fr-fr/office/isomitted-function-831d6fbc-0f07-40c4-9c5b-9c73fd1d60c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microsoft.com/fr-fr/office/map-function-48006093-f97c-47c1-bfcc-749263bb1f01" TargetMode="External"/><Relationship Id="rId11" Type="http://schemas.openxmlformats.org/officeDocument/2006/relationships/hyperlink" Target="https://support.microsoft.com/en-us/office/bycol-function-58463999-7de5-49ce-8f38-b7f7a2192bfb" TargetMode="External"/><Relationship Id="rId5" Type="http://schemas.openxmlformats.org/officeDocument/2006/relationships/hyperlink" Target="https://support.microsoft.com/en-us/office/map-function-48006093-f97c-47c1-bfcc-749263bb1f01" TargetMode="External"/><Relationship Id="rId15" Type="http://schemas.openxmlformats.org/officeDocument/2006/relationships/hyperlink" Target="https://support.microsoft.com/en-us/office/isomitted-function-831d6fbc-0f07-40c4-9c5b-9c73fd1d60c1" TargetMode="External"/><Relationship Id="rId10" Type="http://schemas.openxmlformats.org/officeDocument/2006/relationships/hyperlink" Target="https://support.microsoft.com/fr-fr/office/makearray-function-b80da5ad-b338-4149-a523-5b221da09097" TargetMode="External"/><Relationship Id="rId4" Type="http://schemas.openxmlformats.org/officeDocument/2006/relationships/hyperlink" Target="https://support.microsoft.com/fr-fr/office/scan-function-d58dfd11-9969-4439-b2dc-e7062724de29" TargetMode="External"/><Relationship Id="rId9" Type="http://schemas.openxmlformats.org/officeDocument/2006/relationships/hyperlink" Target="https://support.microsoft.com/en-us/office/makearray-function-b80da5ad-b338-4149-a523-5b221da09097" TargetMode="External"/><Relationship Id="rId14" Type="http://schemas.openxmlformats.org/officeDocument/2006/relationships/hyperlink" Target="https://support.microsoft.com/fr-fr/office/byrow-function-2e04c677-78c8-4e6b-8c10-a4602f2602b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fr-fr/office/fonction-let-34842dd8-b92b-4d3f-b325-b8b8f990899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fr-fr/office/fonction-lambda-bd212d27-1cd1-4321-a34a-ccbf254b8b6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xcel-downloads.com/forums/fonctions-personnalisees-lambda.49/" TargetMode="External"/><Relationship Id="rId4" Type="http://schemas.openxmlformats.org/officeDocument/2006/relationships/hyperlink" Target="https://www.mrexcel.com/board/forums/excel-lambda-functions.4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lerateur.com/divers/2021/08/25/29-sec-pour-xlerer-remplacer-ll-par-une-formule-lambda-pre-remplie-1243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C3C45ADA-31B3-4B46-974C-44E708E70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59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7" name="Freeform: Shape 2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9" name="Freeform: Shape 31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8D5EDB-69F6-4F3F-9210-0BC7FB37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Autofit/>
          </a:bodyPr>
          <a:lstStyle/>
          <a:p>
            <a:r>
              <a:rPr lang="fr-FR" sz="6600" dirty="0"/>
              <a:t>LET vs. LAMBDA</a:t>
            </a:r>
            <a:endParaRPr lang="en-US" sz="6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705598-EEB3-412F-95D7-B7894985B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1723" y="2722729"/>
            <a:ext cx="4343400" cy="2025117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fr-FR" sz="2800" dirty="0"/>
              <a:t>Et aussi :</a:t>
            </a:r>
          </a:p>
          <a:p>
            <a:r>
              <a:rPr lang="en-US" sz="2800" dirty="0" err="1"/>
              <a:t>Récursivité</a:t>
            </a:r>
            <a:endParaRPr lang="en-US" sz="2800" dirty="0"/>
          </a:p>
          <a:p>
            <a:r>
              <a:rPr lang="en-US" sz="2800" dirty="0"/>
              <a:t>ISOMITTED</a:t>
            </a:r>
            <a:endParaRPr lang="fr-FR" sz="2800" dirty="0"/>
          </a:p>
          <a:p>
            <a:r>
              <a:rPr lang="fr-FR" sz="2800" dirty="0"/>
              <a:t>MAKEARRAY</a:t>
            </a:r>
          </a:p>
          <a:p>
            <a:r>
              <a:rPr lang="fr-FR" sz="2800" dirty="0"/>
              <a:t>REDUCE</a:t>
            </a:r>
          </a:p>
          <a:p>
            <a:endParaRPr lang="fr-FR" sz="2800" dirty="0"/>
          </a:p>
          <a:p>
            <a:r>
              <a:rPr lang="fr-FR" sz="2800" dirty="0"/>
              <a:t>BYCOL</a:t>
            </a:r>
          </a:p>
          <a:p>
            <a:r>
              <a:rPr lang="fr-FR" sz="2800" dirty="0"/>
              <a:t>BYROW</a:t>
            </a:r>
          </a:p>
          <a:p>
            <a:r>
              <a:rPr lang="fr-FR" sz="2800" dirty="0"/>
              <a:t>SCAN</a:t>
            </a:r>
          </a:p>
          <a:p>
            <a:r>
              <a:rPr lang="fr-FR" sz="2800" dirty="0"/>
              <a:t>MAP</a:t>
            </a:r>
            <a:endParaRPr lang="en-US" sz="28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E623ABD-9861-444A-872B-B4023761E5B2}"/>
              </a:ext>
            </a:extLst>
          </p:cNvPr>
          <p:cNvSpPr txBox="1"/>
          <p:nvPr/>
        </p:nvSpPr>
        <p:spPr>
          <a:xfrm>
            <a:off x="1524" y="5925311"/>
            <a:ext cx="60944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800" dirty="0"/>
              <a:t>Formation live de deux heures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2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4100" dirty="0"/>
              <a:t>LAMBDA </a:t>
            </a:r>
            <a:br>
              <a:rPr lang="fr-FR" sz="4100" dirty="0"/>
            </a:br>
            <a:r>
              <a:rPr lang="fr-FR" sz="4100" dirty="0"/>
              <a:t>Quelques erreurs</a:t>
            </a:r>
            <a:endParaRPr lang="en-US" sz="4100" dirty="0"/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F4E74560-218E-4ECA-A369-46CD1F7E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4" r="30512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74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5080934" y="2405270"/>
            <a:ext cx="5993892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Lorsqu'on copie la formule pour créer le nom, </a:t>
            </a:r>
          </a:p>
          <a:p>
            <a:pPr lvl="1"/>
            <a:r>
              <a:rPr lang="fr-FR" sz="1400" dirty="0"/>
              <a:t>Ne pas prendre les paramètres de tests</a:t>
            </a:r>
          </a:p>
          <a:p>
            <a:pPr lvl="1"/>
            <a:r>
              <a:rPr lang="fr-FR" sz="1400" dirty="0"/>
              <a:t>Ne pas oublier le =</a:t>
            </a:r>
          </a:p>
          <a:p>
            <a:r>
              <a:rPr lang="fr-FR" sz="1800" dirty="0"/>
              <a:t>Oubli du paramètre de fin pour les tests :</a:t>
            </a:r>
            <a:br>
              <a:rPr lang="fr-FR" sz="1800" dirty="0"/>
            </a:br>
            <a:r>
              <a:rPr lang="fr-FR" sz="1800" dirty="0"/>
              <a:t>=LAMBDA(AUJOURDHUI()-1) au lieu de =LAMBDA(AUJOURDHUI()-1)()</a:t>
            </a:r>
          </a:p>
          <a:p>
            <a:r>
              <a:rPr lang="fr-FR" sz="1800" dirty="0"/>
              <a:t>Pour le moment, les lambdas sont limitées au classeur. Donc, pas mal de discussions autour d'une bibliothèque de lambda pour un groupe, une entreprise, une industrie, etc.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196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C3C45ADA-31B3-4B46-974C-44E708E70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59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7" name="Freeform: Shape 2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9" name="Freeform: Shape 31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8D5EDB-69F6-4F3F-9210-0BC7FB37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240" y="1327638"/>
            <a:ext cx="3770191" cy="3033347"/>
          </a:xfrm>
        </p:spPr>
        <p:txBody>
          <a:bodyPr anchor="b">
            <a:noAutofit/>
          </a:bodyPr>
          <a:lstStyle/>
          <a:p>
            <a:r>
              <a:rPr lang="fr-FR" sz="6600" dirty="0"/>
              <a:t>LAMBDA</a:t>
            </a:r>
            <a:br>
              <a:rPr lang="fr-FR" sz="6600" dirty="0"/>
            </a:br>
            <a:r>
              <a:rPr lang="fr-FR" sz="6600" dirty="0"/>
              <a:t>récursif</a:t>
            </a:r>
            <a:endParaRPr lang="en-US" sz="66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E623ABD-9861-444A-872B-B4023761E5B2}"/>
              </a:ext>
            </a:extLst>
          </p:cNvPr>
          <p:cNvSpPr txBox="1"/>
          <p:nvPr/>
        </p:nvSpPr>
        <p:spPr>
          <a:xfrm>
            <a:off x="1524" y="5925311"/>
            <a:ext cx="60944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800" dirty="0"/>
              <a:t>Formation live de deux heures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3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fr-FR" sz="4200"/>
              <a:t>LAMBDA récursive </a:t>
            </a:r>
            <a:br>
              <a:rPr lang="fr-FR" sz="4200"/>
            </a:br>
            <a:r>
              <a:rPr lang="fr-FR" sz="4200"/>
              <a:t>Quelques bonnes pratiques</a:t>
            </a:r>
            <a:endParaRPr lang="en-US" sz="4200"/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D5546573-FD39-45BF-91B8-D911B4523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4" r="30512" b="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29" name="Espace réservé du contenu 6">
            <a:extLst>
              <a:ext uri="{FF2B5EF4-FFF2-40B4-BE49-F238E27FC236}">
                <a16:creationId xmlns:a16="http://schemas.microsoft.com/office/drawing/2014/main" id="{DD4878ED-DB74-442F-AF46-4429FBA3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sz="2400" dirty="0"/>
              <a:t>Créer une batterie de tests</a:t>
            </a:r>
          </a:p>
          <a:p>
            <a:r>
              <a:rPr lang="fr-FR" sz="2400" dirty="0"/>
              <a:t>Simuler la récursivité</a:t>
            </a:r>
          </a:p>
          <a:p>
            <a:r>
              <a:rPr lang="fr-FR" sz="2400" dirty="0"/>
              <a:t>Exemple de la distance de Levenshtein</a:t>
            </a:r>
          </a:p>
          <a:p>
            <a:endParaRPr lang="en-US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4100" dirty="0"/>
              <a:t>LAMBDA récursive</a:t>
            </a:r>
            <a:br>
              <a:rPr lang="fr-FR" sz="4100" dirty="0"/>
            </a:br>
            <a:r>
              <a:rPr lang="fr-FR" sz="4100" dirty="0"/>
              <a:t>Erreurs moins classiques</a:t>
            </a:r>
            <a:endParaRPr lang="en-US" sz="4100" dirty="0"/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F4E74560-218E-4ECA-A369-46CD1F7E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4" r="30512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74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5080934" y="2405270"/>
            <a:ext cx="5993892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En lambda récursif, on a un nombre limité d'appels. A peu près 1024/(Nb de paramètres +1), mais c'est plus complexe.</a:t>
            </a:r>
          </a:p>
          <a:p>
            <a:pPr lvl="1"/>
            <a:endParaRPr lang="fr-FR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128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C3C45ADA-31B3-4B46-974C-44E708E70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59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7" name="Freeform: Shape 2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9" name="Freeform: Shape 31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8D5EDB-69F6-4F3F-9210-0BC7FB37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240" y="1327638"/>
            <a:ext cx="3770191" cy="3727939"/>
          </a:xfrm>
        </p:spPr>
        <p:txBody>
          <a:bodyPr anchor="b">
            <a:noAutofit/>
          </a:bodyPr>
          <a:lstStyle/>
          <a:p>
            <a:r>
              <a:rPr lang="fr-FR" sz="6600" dirty="0"/>
              <a:t>Les fonctions d'aide de LAMBDA</a:t>
            </a:r>
            <a:endParaRPr lang="en-US" sz="66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E623ABD-9861-444A-872B-B4023761E5B2}"/>
              </a:ext>
            </a:extLst>
          </p:cNvPr>
          <p:cNvSpPr txBox="1"/>
          <p:nvPr/>
        </p:nvSpPr>
        <p:spPr>
          <a:xfrm>
            <a:off x="1524" y="5925311"/>
            <a:ext cx="60944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800" dirty="0"/>
              <a:t>Formation live de deux heures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7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C09DF0-9744-44AD-8F92-F3E57B2C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fr-FR" dirty="0"/>
              <a:t>Liste des sites pour les fonctions d'aide de Lambda</a:t>
            </a:r>
            <a:endParaRPr lang="en-US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BEC36A9-CCE9-475A-B0E6-C21E944A1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467589"/>
              </p:ext>
            </p:extLst>
          </p:nvPr>
        </p:nvGraphicFramePr>
        <p:xfrm>
          <a:off x="838200" y="2178214"/>
          <a:ext cx="10515601" cy="3843015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07154">
                  <a:extLst>
                    <a:ext uri="{9D8B030D-6E8A-4147-A177-3AD203B41FA5}">
                      <a16:colId xmlns:a16="http://schemas.microsoft.com/office/drawing/2014/main" val="1302775197"/>
                    </a:ext>
                  </a:extLst>
                </a:gridCol>
                <a:gridCol w="1652168">
                  <a:extLst>
                    <a:ext uri="{9D8B030D-6E8A-4147-A177-3AD203B41FA5}">
                      <a16:colId xmlns:a16="http://schemas.microsoft.com/office/drawing/2014/main" val="1971004263"/>
                    </a:ext>
                  </a:extLst>
                </a:gridCol>
                <a:gridCol w="3863498">
                  <a:extLst>
                    <a:ext uri="{9D8B030D-6E8A-4147-A177-3AD203B41FA5}">
                      <a16:colId xmlns:a16="http://schemas.microsoft.com/office/drawing/2014/main" val="2237309723"/>
                    </a:ext>
                  </a:extLst>
                </a:gridCol>
                <a:gridCol w="4692781">
                  <a:extLst>
                    <a:ext uri="{9D8B030D-6E8A-4147-A177-3AD203B41FA5}">
                      <a16:colId xmlns:a16="http://schemas.microsoft.com/office/drawing/2014/main" val="2785456126"/>
                    </a:ext>
                  </a:extLst>
                </a:gridCol>
              </a:tblGrid>
              <a:tr h="40684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Fonction d'aide à LAMBDA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Source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Source (</a:t>
                      </a:r>
                      <a:r>
                        <a:rPr lang="en-US" sz="1200" u="none" strike="noStrike" dirty="0" err="1">
                          <a:effectLst/>
                        </a:rPr>
                        <a:t>fr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622377653"/>
                  </a:ext>
                </a:extLst>
              </a:tr>
              <a:tr h="58824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Ressources générales sur les fonctions d'aides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2"/>
                        </a:rPr>
                        <a:t>https://techcommunity.microsoft.com/t5/excel-blog/announcing-lambda-helper-functions-lambdas-as-arguments-and-more/ba-p/2576648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975715475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SCAN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3"/>
                        </a:rPr>
                        <a:t>https://support.microsoft.com/en-us/office/scan-function-d58dfd11-9969-4439-b2dc-e7062724de29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4"/>
                        </a:rPr>
                        <a:t>https://support.microsoft.com/fr-fr/office/scan-function-d58dfd11-9969-4439-b2dc-e7062724de29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635047169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MAP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5"/>
                        </a:rPr>
                        <a:t>https://support.microsoft.com/en-us/office/map-function-48006093-f97c-47c1-bfcc-749263bb1f01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6"/>
                        </a:rPr>
                        <a:t>https://support.microsoft.com/fr-fr/office/map-function-48006093-f97c-47c1-bfcc-749263bb1f01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049196207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REDUCE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7"/>
                        </a:rPr>
                        <a:t>https://support.microsoft.com/en-us/office/reduce-function-42e39910-b345-45f3-84b8-0642b568b7cb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8"/>
                        </a:rPr>
                        <a:t>https://support.microsoft.com/fr-fr/office/reduce-function-42e39910-b345-45f3-84b8-0642b568b7cb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138182679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MAKEARRAY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9"/>
                        </a:rPr>
                        <a:t>https://support.microsoft.com/en-us/office/makearray-function-b80da5ad-b338-4149-a523-5b221da09097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0"/>
                        </a:rPr>
                        <a:t>https://support.microsoft.com/fr-fr/office/makearray-function-b80da5ad-b338-4149-a523-5b221da09097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372020329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BYCOL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1"/>
                        </a:rPr>
                        <a:t>https://support.microsoft.com/en-us/office/bycol-function-58463999-7de5-49ce-8f38-b7f7a2192bfb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2"/>
                        </a:rPr>
                        <a:t>https://support.microsoft.com/fr-fr/office/bycol-function-58463999-7de5-49ce-8f38-b7f7a2192bfb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697847853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BYROW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3"/>
                        </a:rPr>
                        <a:t>https://support.microsoft.com/en-us/office/byrow-function-2e04c677-78c8-4e6b-8c10-a4602f2602bb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4"/>
                        </a:rPr>
                        <a:t>https://support.microsoft.com/fr-fr/office/byrow-function-2e04c677-78c8-4e6b-8c10-a4602f2602bb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144758048"/>
                  </a:ext>
                </a:extLst>
              </a:tr>
              <a:tr h="406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ISOMITTED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5"/>
                        </a:rPr>
                        <a:t>https://support.microsoft.com/en-us/office/isomitted-function-831d6fbc-0f07-40c4-9c5b-9c73fd1d60c1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6"/>
                        </a:rPr>
                        <a:t>https://support.microsoft.com/fr-fr/office/isomitted-function-831d6fbc-0f07-40c4-9c5b-9c73fd1d60c1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06795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097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82B431-B0E5-4E1D-BA45-2ABC38D6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fr-FR" sz="4100"/>
              <a:t>Quelques nouveaux concepts</a:t>
            </a:r>
            <a:endParaRPr lang="en-US" sz="41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6CE015-0043-48F7-9037-341CC98E2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fr-FR" sz="2000" dirty="0"/>
              <a:t>Les lambda doivent être imbriquées dans la fonction d'aide pour fonctionner.</a:t>
            </a:r>
          </a:p>
          <a:p>
            <a:r>
              <a:rPr lang="fr-FR" sz="2000" dirty="0"/>
              <a:t>Les paramètres optionnels sont en [ ]. On peut ensuite utiliser ISOMITTED</a:t>
            </a:r>
            <a:br>
              <a:rPr lang="fr-FR" sz="2000" dirty="0"/>
            </a:br>
            <a:r>
              <a:rPr lang="fr-FR" sz="2000" dirty="0"/>
              <a:t>(voir l'exemple de la fonction de Levenshtein).</a:t>
            </a:r>
          </a:p>
          <a:p>
            <a:r>
              <a:rPr lang="fr-FR" sz="2000" dirty="0"/>
              <a:t>La "value" de la fonction SCAN est réellement une cellule. Donc les fonctions DECALER, LIGNE, LIGNES fonctionnent avec Value.</a:t>
            </a:r>
          </a:p>
          <a:p>
            <a:endParaRPr lang="fr-FR" sz="2000" dirty="0"/>
          </a:p>
          <a:p>
            <a:pPr lvl="1"/>
            <a:endParaRPr lang="fr-FR" sz="2000" dirty="0"/>
          </a:p>
          <a:p>
            <a:endParaRPr lang="en-US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487DFF-308E-4A7A-96A6-6F2DCF9DD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4957"/>
            <a:ext cx="4772455" cy="14243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C14B8D-ADB6-4CC4-B271-57DDF3D58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03" y="5143595"/>
            <a:ext cx="5182323" cy="685896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B1EE03-4CDE-4808-BDFE-123CF8947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388" y="2494308"/>
            <a:ext cx="6009433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36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D5EDB-69F6-4F3F-9210-0BC7FB37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/>
              <a:t>MERCI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5A3D82A-D49E-4D61-A482-157119F9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Aft>
                <a:spcPts val="600"/>
              </a:spcAft>
              <a:buNone/>
            </a:pPr>
            <a:endParaRPr lang="en-US" sz="2000" dirty="0"/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C3C45ADA-31B3-4B46-974C-44E708E70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4" r="30512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74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5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/>
              <a:t>LET</a:t>
            </a:r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F4E74560-218E-4ECA-A369-46CD1F7E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4" r="30512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dirty="0" err="1"/>
              <a:t>Définition</a:t>
            </a:r>
            <a:r>
              <a:rPr lang="en-US" sz="1300" dirty="0"/>
              <a:t> : "La </a:t>
            </a:r>
            <a:r>
              <a:rPr lang="en-US" sz="1300" dirty="0" err="1"/>
              <a:t>fonction</a:t>
            </a:r>
            <a:r>
              <a:rPr lang="en-US" sz="1300" dirty="0"/>
              <a:t> LET </a:t>
            </a:r>
            <a:r>
              <a:rPr lang="en-US" sz="1300" dirty="0" err="1"/>
              <a:t>affecte</a:t>
            </a:r>
            <a:r>
              <a:rPr lang="en-US" sz="1300" dirty="0"/>
              <a:t> un nom aux </a:t>
            </a:r>
            <a:r>
              <a:rPr lang="en-US" sz="1300" dirty="0" err="1"/>
              <a:t>résultats</a:t>
            </a:r>
            <a:r>
              <a:rPr lang="en-US" sz="1300" dirty="0"/>
              <a:t> de </a:t>
            </a:r>
            <a:r>
              <a:rPr lang="en-US" sz="1300" dirty="0" err="1"/>
              <a:t>calculs</a:t>
            </a:r>
            <a:r>
              <a:rPr lang="en-US" sz="1300" dirty="0"/>
              <a:t>. </a:t>
            </a:r>
            <a:r>
              <a:rPr lang="en-US" sz="1300" dirty="0" err="1"/>
              <a:t>Cela</a:t>
            </a:r>
            <a:r>
              <a:rPr lang="en-US" sz="1300" dirty="0"/>
              <a:t> </a:t>
            </a:r>
            <a:r>
              <a:rPr lang="en-US" sz="1300" dirty="0" err="1"/>
              <a:t>permet</a:t>
            </a:r>
            <a:r>
              <a:rPr lang="en-US" sz="1300" dirty="0"/>
              <a:t> de stocker des </a:t>
            </a:r>
            <a:r>
              <a:rPr lang="en-US" sz="1300" dirty="0" err="1"/>
              <a:t>calculs</a:t>
            </a:r>
            <a:r>
              <a:rPr lang="en-US" sz="1300" dirty="0"/>
              <a:t> </a:t>
            </a:r>
            <a:r>
              <a:rPr lang="en-US" sz="1300" dirty="0" err="1"/>
              <a:t>intermédiaires</a:t>
            </a:r>
            <a:r>
              <a:rPr lang="en-US" sz="1300" dirty="0"/>
              <a:t>, des </a:t>
            </a:r>
            <a:r>
              <a:rPr lang="en-US" sz="1300" dirty="0" err="1"/>
              <a:t>valeurs</a:t>
            </a:r>
            <a:r>
              <a:rPr lang="en-US" sz="1300" dirty="0"/>
              <a:t> </a:t>
            </a:r>
            <a:r>
              <a:rPr lang="en-US" sz="1300" dirty="0" err="1"/>
              <a:t>ou</a:t>
            </a:r>
            <a:r>
              <a:rPr lang="en-US" sz="1300" dirty="0"/>
              <a:t> de </a:t>
            </a:r>
            <a:r>
              <a:rPr lang="en-US" sz="1300" dirty="0" err="1"/>
              <a:t>définir</a:t>
            </a:r>
            <a:r>
              <a:rPr lang="en-US" sz="1300" dirty="0"/>
              <a:t> des </a:t>
            </a:r>
            <a:r>
              <a:rPr lang="en-US" sz="1300" dirty="0" err="1"/>
              <a:t>noms</a:t>
            </a:r>
            <a:r>
              <a:rPr lang="en-US" sz="1300" dirty="0"/>
              <a:t> à </a:t>
            </a:r>
            <a:r>
              <a:rPr lang="en-US" sz="1300" dirty="0" err="1"/>
              <a:t>l'intérieur</a:t>
            </a:r>
            <a:r>
              <a:rPr lang="en-US" sz="1300" dirty="0"/>
              <a:t> </a:t>
            </a:r>
            <a:r>
              <a:rPr lang="en-US" sz="1300" dirty="0" err="1"/>
              <a:t>d'une</a:t>
            </a:r>
            <a:r>
              <a:rPr lang="en-US" sz="1300" dirty="0"/>
              <a:t> </a:t>
            </a:r>
            <a:r>
              <a:rPr lang="en-US" sz="1300" dirty="0" err="1"/>
              <a:t>formule</a:t>
            </a:r>
            <a:r>
              <a:rPr lang="en-US" sz="1300" dirty="0"/>
              <a:t>. </a:t>
            </a:r>
            <a:r>
              <a:rPr lang="en-US" sz="1300" dirty="0" err="1"/>
              <a:t>Ces</a:t>
            </a:r>
            <a:r>
              <a:rPr lang="en-US" sz="1300" dirty="0"/>
              <a:t> </a:t>
            </a:r>
            <a:r>
              <a:rPr lang="en-US" sz="1300" dirty="0" err="1"/>
              <a:t>noms</a:t>
            </a:r>
            <a:r>
              <a:rPr lang="en-US" sz="1300" dirty="0"/>
              <a:t> ne </a:t>
            </a:r>
            <a:r>
              <a:rPr lang="en-US" sz="1300" dirty="0" err="1"/>
              <a:t>s'appliquent</a:t>
            </a:r>
            <a:r>
              <a:rPr lang="en-US" sz="1300" dirty="0"/>
              <a:t> que dans le cadre de la </a:t>
            </a:r>
            <a:r>
              <a:rPr lang="en-US" sz="1300" dirty="0" err="1"/>
              <a:t>fonction</a:t>
            </a:r>
            <a:r>
              <a:rPr lang="en-US" sz="1300" dirty="0"/>
              <a:t> LET. Comme les variables </a:t>
            </a:r>
            <a:r>
              <a:rPr lang="en-US" sz="1300" dirty="0" err="1"/>
              <a:t>en</a:t>
            </a:r>
            <a:r>
              <a:rPr lang="en-US" sz="1300" dirty="0"/>
              <a:t> </a:t>
            </a:r>
            <a:r>
              <a:rPr lang="en-US" sz="1300" dirty="0" err="1"/>
              <a:t>programmation</a:t>
            </a:r>
            <a:r>
              <a:rPr lang="en-US" sz="1300" dirty="0"/>
              <a:t>, LET </a:t>
            </a:r>
            <a:r>
              <a:rPr lang="en-US" sz="1300" dirty="0" err="1"/>
              <a:t>est</a:t>
            </a:r>
            <a:r>
              <a:rPr lang="en-US" sz="1300" dirty="0"/>
              <a:t> </a:t>
            </a:r>
            <a:r>
              <a:rPr lang="en-US" sz="1300" dirty="0" err="1"/>
              <a:t>réalisée</a:t>
            </a:r>
            <a:r>
              <a:rPr lang="en-US" sz="1300" dirty="0"/>
              <a:t> grâce à la </a:t>
            </a:r>
            <a:r>
              <a:rPr lang="en-US" sz="1300" dirty="0" err="1"/>
              <a:t>syntaxe</a:t>
            </a:r>
            <a:r>
              <a:rPr lang="en-US" sz="1300" dirty="0"/>
              <a:t> de la </a:t>
            </a:r>
            <a:r>
              <a:rPr lang="en-US" sz="1300" dirty="0" err="1"/>
              <a:t>formule</a:t>
            </a:r>
            <a:r>
              <a:rPr lang="en-US" sz="1300" dirty="0"/>
              <a:t> native </a:t>
            </a:r>
            <a:r>
              <a:rPr lang="en-US" sz="1300" dirty="0" err="1"/>
              <a:t>d'Excel</a:t>
            </a:r>
            <a:r>
              <a:rPr lang="en-US" sz="1300" dirty="0"/>
              <a:t>."</a:t>
            </a:r>
          </a:p>
          <a:p>
            <a:pPr>
              <a:lnSpc>
                <a:spcPct val="90000"/>
              </a:lnSpc>
            </a:pPr>
            <a:r>
              <a:rPr lang="en-US" sz="1300" dirty="0" err="1"/>
              <a:t>Syntaxe</a:t>
            </a:r>
            <a:r>
              <a:rPr lang="en-US" sz="1300" dirty="0"/>
              <a:t> : =let(nom1;nom_valeur1;calcul_ou_nom2;nom_valeur2;...). Le dernier </a:t>
            </a:r>
            <a:r>
              <a:rPr lang="en-US" sz="1300" dirty="0" err="1"/>
              <a:t>paramètre</a:t>
            </a:r>
            <a:r>
              <a:rPr lang="en-US" sz="1300" dirty="0"/>
              <a:t> </a:t>
            </a:r>
            <a:r>
              <a:rPr lang="en-US" sz="1300" dirty="0" err="1"/>
              <a:t>est</a:t>
            </a:r>
            <a:r>
              <a:rPr lang="en-US" sz="1300" dirty="0"/>
              <a:t> un </a:t>
            </a:r>
            <a:r>
              <a:rPr lang="en-US" sz="1300" dirty="0" err="1"/>
              <a:t>calcul</a:t>
            </a:r>
            <a:r>
              <a:rPr lang="en-US" sz="1300" dirty="0"/>
              <a:t>. Maximum de 126 </a:t>
            </a:r>
            <a:r>
              <a:rPr lang="en-US" sz="1300" dirty="0" err="1"/>
              <a:t>paires</a:t>
            </a:r>
            <a:r>
              <a:rPr lang="en-US" sz="13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300" dirty="0" err="1"/>
              <a:t>Avantages</a:t>
            </a:r>
            <a:r>
              <a:rPr lang="en-US" sz="1300" dirty="0"/>
              <a:t> : structuration des </a:t>
            </a:r>
            <a:r>
              <a:rPr lang="en-US" sz="1300" dirty="0" err="1"/>
              <a:t>formules</a:t>
            </a:r>
            <a:r>
              <a:rPr lang="en-US" sz="1300" dirty="0"/>
              <a:t>, </a:t>
            </a:r>
            <a:r>
              <a:rPr lang="en-US" sz="1300" dirty="0" err="1"/>
              <a:t>notamment</a:t>
            </a:r>
            <a:r>
              <a:rPr lang="en-US" sz="1300" dirty="0"/>
              <a:t> avec </a:t>
            </a:r>
            <a:r>
              <a:rPr lang="en-US" sz="1300" dirty="0" err="1"/>
              <a:t>ALT+Entrée</a:t>
            </a:r>
            <a:r>
              <a:rPr lang="en-US" sz="1300" dirty="0"/>
              <a:t>, </a:t>
            </a:r>
            <a:r>
              <a:rPr lang="en-US" sz="1300" dirty="0" err="1"/>
              <a:t>meilleure</a:t>
            </a:r>
            <a:r>
              <a:rPr lang="en-US" sz="1300" dirty="0"/>
              <a:t> </a:t>
            </a:r>
            <a:r>
              <a:rPr lang="en-US" sz="1300" dirty="0" err="1"/>
              <a:t>lisibilité</a:t>
            </a:r>
            <a:r>
              <a:rPr lang="en-US" sz="1300" dirty="0"/>
              <a:t>, </a:t>
            </a:r>
            <a:r>
              <a:rPr lang="en-US" sz="1300" dirty="0" err="1"/>
              <a:t>optimisation</a:t>
            </a:r>
            <a:r>
              <a:rPr lang="en-US" sz="1300" dirty="0"/>
              <a:t> des </a:t>
            </a:r>
            <a:r>
              <a:rPr lang="en-US" sz="1300" dirty="0" err="1"/>
              <a:t>calculs</a:t>
            </a:r>
            <a:r>
              <a:rPr lang="en-US" sz="1300" dirty="0"/>
              <a:t> avec un </a:t>
            </a:r>
            <a:r>
              <a:rPr lang="en-US" sz="1300" dirty="0" err="1"/>
              <a:t>seul</a:t>
            </a:r>
            <a:r>
              <a:rPr lang="en-US" sz="1300" dirty="0"/>
              <a:t> </a:t>
            </a:r>
            <a:r>
              <a:rPr lang="en-US" sz="1300" dirty="0" err="1"/>
              <a:t>calcul</a:t>
            </a:r>
            <a:r>
              <a:rPr lang="en-US" sz="1300" dirty="0"/>
              <a:t>, </a:t>
            </a:r>
            <a:r>
              <a:rPr lang="en-US" sz="1300" dirty="0" err="1"/>
              <a:t>fonctionne</a:t>
            </a:r>
            <a:r>
              <a:rPr lang="en-US" sz="1300" dirty="0"/>
              <a:t> </a:t>
            </a:r>
            <a:r>
              <a:rPr lang="en-US" sz="1300" dirty="0" err="1"/>
              <a:t>en</a:t>
            </a:r>
            <a:r>
              <a:rPr lang="en-US" sz="1300" dirty="0"/>
              <a:t> </a:t>
            </a:r>
            <a:r>
              <a:rPr lang="en-US" sz="1300" dirty="0" err="1"/>
              <a:t>matriciel</a:t>
            </a:r>
            <a:r>
              <a:rPr lang="en-US" sz="1300" dirty="0"/>
              <a:t> </a:t>
            </a:r>
            <a:r>
              <a:rPr lang="en-US" sz="1300" dirty="0" err="1"/>
              <a:t>dynamique</a:t>
            </a:r>
            <a:r>
              <a:rPr lang="en-US" sz="1300" dirty="0"/>
              <a:t> (propagation).</a:t>
            </a:r>
          </a:p>
          <a:p>
            <a:pPr>
              <a:lnSpc>
                <a:spcPct val="90000"/>
              </a:lnSpc>
            </a:pPr>
            <a:r>
              <a:rPr lang="en-US" sz="1300" dirty="0" err="1"/>
              <a:t>Inconvénients</a:t>
            </a:r>
            <a:r>
              <a:rPr lang="en-US" sz="1300" dirty="0"/>
              <a:t> &amp; dangers :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Comme pour </a:t>
            </a:r>
            <a:r>
              <a:rPr lang="en-US" sz="1300" dirty="0" err="1"/>
              <a:t>toutes</a:t>
            </a:r>
            <a:r>
              <a:rPr lang="en-US" sz="1300" dirty="0"/>
              <a:t> les </a:t>
            </a:r>
            <a:r>
              <a:rPr lang="en-US" sz="1300" dirty="0" err="1"/>
              <a:t>formules</a:t>
            </a:r>
            <a:r>
              <a:rPr lang="en-US" sz="1300" dirty="0"/>
              <a:t> </a:t>
            </a:r>
            <a:r>
              <a:rPr lang="en-US" sz="1300" dirty="0" err="1"/>
              <a:t>matricielles</a:t>
            </a:r>
            <a:r>
              <a:rPr lang="en-US" sz="1300" dirty="0"/>
              <a:t>, pas de </a:t>
            </a:r>
            <a:r>
              <a:rPr lang="en-US" sz="1300" dirty="0" err="1"/>
              <a:t>compatibilité</a:t>
            </a:r>
            <a:r>
              <a:rPr lang="en-US" sz="1300" dirty="0"/>
              <a:t> </a:t>
            </a:r>
            <a:r>
              <a:rPr lang="en-US" sz="1300" dirty="0" err="1"/>
              <a:t>descendante</a:t>
            </a:r>
            <a:r>
              <a:rPr lang="en-US" sz="1300" dirty="0"/>
              <a:t> pour les versions </a:t>
            </a:r>
            <a:r>
              <a:rPr lang="en-US" sz="1300" dirty="0" err="1"/>
              <a:t>antérieures</a:t>
            </a:r>
            <a:r>
              <a:rPr lang="en-US" sz="1300" dirty="0"/>
              <a:t> </a:t>
            </a:r>
            <a:r>
              <a:rPr lang="en-US" sz="1300" dirty="0" err="1"/>
              <a:t>d'Excel</a:t>
            </a:r>
            <a:r>
              <a:rPr lang="en-US" sz="13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Liens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hlinkClick r:id="rId3"/>
              </a:rPr>
              <a:t>https://support.microsoft.com/fr-fr/office/fonction-let-34842dd8-b92b-4d3f-b325-b8b8f9908999</a:t>
            </a:r>
            <a:r>
              <a:rPr lang="en-US" sz="1300" dirty="0"/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dirty="0"/>
              <a:t>LAMBDA </a:t>
            </a:r>
            <a:br>
              <a:rPr lang="en-US" sz="5000" dirty="0"/>
            </a:br>
            <a:r>
              <a:rPr lang="en-US" sz="5000" dirty="0"/>
              <a:t> </a:t>
            </a:r>
            <a:r>
              <a:rPr lang="en-US" sz="5000" dirty="0" err="1"/>
              <a:t>Utilisation</a:t>
            </a:r>
            <a:r>
              <a:rPr lang="en-US" sz="5000" dirty="0"/>
              <a:t> non </a:t>
            </a:r>
            <a:r>
              <a:rPr lang="en-US" sz="5000" dirty="0" err="1"/>
              <a:t>récursive</a:t>
            </a:r>
            <a:endParaRPr lang="en-US" sz="5000" dirty="0"/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F4E74560-218E-4ECA-A369-46CD1F7E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4" r="30512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1100" dirty="0"/>
              <a:t>Structure et </a:t>
            </a:r>
            <a:r>
              <a:rPr lang="en-US" sz="1100" dirty="0" err="1"/>
              <a:t>utilisation</a:t>
            </a:r>
            <a:r>
              <a:rPr lang="en-US" sz="1100" dirty="0"/>
              <a:t> : </a:t>
            </a:r>
          </a:p>
          <a:p>
            <a:pPr>
              <a:lnSpc>
                <a:spcPct val="90000"/>
              </a:lnSpc>
            </a:pPr>
            <a:r>
              <a:rPr lang="en-US" sz="1100" dirty="0" err="1"/>
              <a:t>Lorsque</a:t>
            </a:r>
            <a:r>
              <a:rPr lang="en-US" sz="1100" dirty="0"/>
              <a:t> </a:t>
            </a:r>
            <a:r>
              <a:rPr lang="en-US" sz="1100" dirty="0" err="1"/>
              <a:t>l'on</a:t>
            </a:r>
            <a:r>
              <a:rPr lang="en-US" sz="1100" dirty="0"/>
              <a:t> teste la </a:t>
            </a:r>
            <a:r>
              <a:rPr lang="en-US" sz="1100" dirty="0" err="1"/>
              <a:t>fonction</a:t>
            </a:r>
            <a:r>
              <a:rPr lang="en-US" sz="1100" dirty="0"/>
              <a:t>: </a:t>
            </a:r>
            <a:br>
              <a:rPr lang="en-US" sz="1100" dirty="0"/>
            </a:br>
            <a:r>
              <a:rPr lang="en-US" sz="1100" dirty="0"/>
              <a:t>=LAMBDA(paramètre_ou_calcul1;paramètre_ou_calcul2;...)</a:t>
            </a:r>
            <a:r>
              <a:rPr lang="en-US" sz="1100" b="1" dirty="0"/>
              <a:t>(valeurs_param1;valeurs_param2)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Dans la </a:t>
            </a:r>
            <a:r>
              <a:rPr lang="en-US" sz="1100" dirty="0" err="1"/>
              <a:t>définition</a:t>
            </a:r>
            <a:r>
              <a:rPr lang="en-US" sz="1100" dirty="0"/>
              <a:t> d'un nom : </a:t>
            </a:r>
            <a:br>
              <a:rPr lang="en-US" sz="1100" dirty="0"/>
            </a:br>
            <a:r>
              <a:rPr lang="en-US" sz="1100" dirty="0"/>
              <a:t>=LAMBDA(paramètre_ou_calcul1;paramètre_ou_calcul2;...)</a:t>
            </a:r>
          </a:p>
          <a:p>
            <a:pPr marL="0">
              <a:lnSpc>
                <a:spcPct val="90000"/>
              </a:lnSpc>
            </a:pPr>
            <a:r>
              <a:rPr lang="en-US" sz="1100" dirty="0" err="1"/>
              <a:t>Avantages</a:t>
            </a:r>
            <a:r>
              <a:rPr lang="en-US" sz="1100" dirty="0"/>
              <a:t> : </a:t>
            </a:r>
            <a:r>
              <a:rPr lang="en-US" sz="1100" dirty="0" err="1"/>
              <a:t>création</a:t>
            </a:r>
            <a:r>
              <a:rPr lang="en-US" sz="1100" dirty="0"/>
              <a:t> de </a:t>
            </a:r>
            <a:r>
              <a:rPr lang="en-US" sz="1100" dirty="0" err="1"/>
              <a:t>vos</a:t>
            </a:r>
            <a:r>
              <a:rPr lang="en-US" sz="1100" dirty="0"/>
              <a:t> </a:t>
            </a:r>
            <a:r>
              <a:rPr lang="en-US" sz="1100" dirty="0" err="1"/>
              <a:t>propres</a:t>
            </a:r>
            <a:r>
              <a:rPr lang="en-US" sz="1100" dirty="0"/>
              <a:t> </a:t>
            </a:r>
            <a:r>
              <a:rPr lang="en-US" sz="1100" dirty="0" err="1"/>
              <a:t>fonctions</a:t>
            </a:r>
            <a:r>
              <a:rPr lang="en-US" sz="1100" dirty="0"/>
              <a:t>, pas de VBA (</a:t>
            </a:r>
            <a:r>
              <a:rPr lang="en-US" sz="1100" dirty="0" err="1"/>
              <a:t>fichiers</a:t>
            </a:r>
            <a:r>
              <a:rPr lang="en-US" sz="1100" dirty="0"/>
              <a:t> XLSX)</a:t>
            </a:r>
          </a:p>
          <a:p>
            <a:pPr marL="0">
              <a:lnSpc>
                <a:spcPct val="90000"/>
              </a:lnSpc>
            </a:pPr>
            <a:r>
              <a:rPr lang="en-US" sz="1100" dirty="0" err="1"/>
              <a:t>Inconvénients</a:t>
            </a:r>
            <a:r>
              <a:rPr lang="en-US" sz="1100" dirty="0"/>
              <a:t> &amp; dangers : </a:t>
            </a:r>
            <a:r>
              <a:rPr lang="en-US" sz="1100" dirty="0" err="1"/>
              <a:t>prolifération</a:t>
            </a:r>
            <a:r>
              <a:rPr lang="en-US" sz="1100" dirty="0"/>
              <a:t> de </a:t>
            </a:r>
            <a:r>
              <a:rPr lang="en-US" sz="1100" dirty="0" err="1"/>
              <a:t>fonctions</a:t>
            </a:r>
            <a:r>
              <a:rPr lang="en-US" sz="1100" dirty="0"/>
              <a:t> complexes, </a:t>
            </a:r>
            <a:r>
              <a:rPr lang="en-US" sz="1100" dirty="0" err="1"/>
              <a:t>débogage</a:t>
            </a:r>
            <a:r>
              <a:rPr lang="en-US" sz="1100" dirty="0"/>
              <a:t> des </a:t>
            </a:r>
            <a:r>
              <a:rPr lang="en-US" sz="1100" dirty="0" err="1"/>
              <a:t>fonctions</a:t>
            </a:r>
            <a:r>
              <a:rPr lang="en-US" sz="1100" dirty="0"/>
              <a:t>. </a:t>
            </a:r>
          </a:p>
          <a:p>
            <a:pPr marL="0">
              <a:lnSpc>
                <a:spcPct val="90000"/>
              </a:lnSpc>
            </a:pPr>
            <a:r>
              <a:rPr lang="en-US" sz="1100" dirty="0"/>
              <a:t>Il manque un </a:t>
            </a:r>
            <a:r>
              <a:rPr lang="en-US" sz="1100" dirty="0" err="1"/>
              <a:t>éditeur</a:t>
            </a:r>
            <a:r>
              <a:rPr lang="en-US" sz="1100" dirty="0"/>
              <a:t> de lambda. Un bon </a:t>
            </a:r>
            <a:r>
              <a:rPr lang="en-US" sz="1100" dirty="0" err="1"/>
              <a:t>éditeur</a:t>
            </a:r>
            <a:r>
              <a:rPr lang="en-US" sz="1100" dirty="0"/>
              <a:t> de type </a:t>
            </a:r>
            <a:r>
              <a:rPr lang="en-US" sz="1100" dirty="0" err="1"/>
              <a:t>NotePad</a:t>
            </a:r>
            <a:r>
              <a:rPr lang="en-US" sz="1100" dirty="0"/>
              <a:t>++ </a:t>
            </a:r>
            <a:r>
              <a:rPr lang="en-US" sz="1100" dirty="0" err="1"/>
              <a:t>s'avère</a:t>
            </a:r>
            <a:r>
              <a:rPr lang="en-US" sz="1100" dirty="0"/>
              <a:t> </a:t>
            </a:r>
            <a:r>
              <a:rPr lang="en-US" sz="1100" dirty="0" err="1"/>
              <a:t>très</a:t>
            </a:r>
            <a:r>
              <a:rPr lang="en-US" sz="1100" dirty="0"/>
              <a:t> utile</a:t>
            </a:r>
          </a:p>
          <a:p>
            <a:pPr marL="0">
              <a:lnSpc>
                <a:spcPct val="90000"/>
              </a:lnSpc>
            </a:pPr>
            <a:r>
              <a:rPr lang="en-US" sz="1100" dirty="0"/>
              <a:t>Liens</a:t>
            </a:r>
          </a:p>
          <a:p>
            <a:pPr>
              <a:lnSpc>
                <a:spcPct val="90000"/>
              </a:lnSpc>
            </a:pPr>
            <a:r>
              <a:rPr lang="en-US" sz="1100" dirty="0" err="1"/>
              <a:t>Définition</a:t>
            </a:r>
            <a:r>
              <a:rPr lang="en-US" sz="1100" dirty="0"/>
              <a:t> : </a:t>
            </a:r>
            <a:r>
              <a:rPr lang="en-US" sz="1100" dirty="0">
                <a:hlinkClick r:id="rId3"/>
              </a:rPr>
              <a:t>https://support.microsoft.com/fr-fr/office/fonction-lambda-bd212d27-1cd1-4321-a34a-ccbf254b8b67</a:t>
            </a:r>
            <a:r>
              <a:rPr lang="en-US" sz="1100" dirty="0"/>
              <a:t>   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Collection de </a:t>
            </a:r>
            <a:r>
              <a:rPr lang="en-US" sz="1100" dirty="0" err="1"/>
              <a:t>fonctions</a:t>
            </a:r>
            <a:r>
              <a:rPr lang="en-US" sz="1100" dirty="0"/>
              <a:t> lambda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Anglais</a:t>
            </a:r>
            <a:r>
              <a:rPr lang="en-US" sz="1100" dirty="0"/>
              <a:t> : </a:t>
            </a:r>
            <a:r>
              <a:rPr lang="en-US" sz="1100" dirty="0">
                <a:hlinkClick r:id="rId4"/>
              </a:rPr>
              <a:t>https://www.mrexcel.com/board/forums/excel-lambda-functions.40/</a:t>
            </a:r>
            <a:r>
              <a:rPr lang="en-US" sz="1100" dirty="0"/>
              <a:t>    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Collection de </a:t>
            </a:r>
            <a:r>
              <a:rPr lang="en-US" sz="1100" dirty="0" err="1"/>
              <a:t>fonctions</a:t>
            </a:r>
            <a:r>
              <a:rPr lang="en-US" sz="1100" dirty="0"/>
              <a:t> lambda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Français</a:t>
            </a:r>
            <a:r>
              <a:rPr lang="en-US" sz="1100" dirty="0"/>
              <a:t> :  </a:t>
            </a:r>
            <a:r>
              <a:rPr lang="en-US" sz="1100" dirty="0">
                <a:hlinkClick r:id="rId5"/>
              </a:rPr>
              <a:t>https://www.excel-downloads.com/forums/fonctions-personnalisees-lambda.49/</a:t>
            </a:r>
            <a:r>
              <a:rPr lang="en-US" sz="1100" dirty="0"/>
              <a:t>   (</a:t>
            </a:r>
            <a:r>
              <a:rPr lang="en-US" sz="1100" dirty="0" err="1"/>
              <a:t>en</a:t>
            </a:r>
            <a:r>
              <a:rPr lang="en-US" sz="1100" dirty="0"/>
              <a:t> construction </a:t>
            </a:r>
            <a:r>
              <a:rPr lang="en-US" sz="1100" dirty="0" err="1"/>
              <a:t>très</a:t>
            </a:r>
            <a:r>
              <a:rPr lang="en-US" sz="1100" dirty="0"/>
              <a:t> </a:t>
            </a:r>
            <a:r>
              <a:rPr lang="en-US" sz="1100" dirty="0" err="1"/>
              <a:t>lente</a:t>
            </a:r>
            <a:r>
              <a:rPr lang="en-US" sz="1100" dirty="0"/>
              <a:t>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/>
              <a:t>LAMBDA </a:t>
            </a:r>
            <a:br>
              <a:rPr lang="en-US" sz="5400"/>
            </a:br>
            <a:r>
              <a:rPr lang="en-US" sz="5400"/>
              <a:t> Super trucs &amp; astuces</a:t>
            </a:r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F4E74560-218E-4ECA-A369-46CD1F7E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4" r="30512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2000" dirty="0" err="1"/>
              <a:t>Mettre</a:t>
            </a:r>
            <a:r>
              <a:rPr lang="en-US" sz="2000" dirty="0"/>
              <a:t> la </a:t>
            </a:r>
            <a:r>
              <a:rPr lang="en-US" sz="2000" dirty="0" err="1"/>
              <a:t>fonction</a:t>
            </a:r>
            <a:r>
              <a:rPr lang="en-US" sz="2000" dirty="0"/>
              <a:t> lambda </a:t>
            </a:r>
            <a:r>
              <a:rPr lang="en-US" sz="2000" dirty="0" err="1"/>
              <a:t>en</a:t>
            </a:r>
            <a:r>
              <a:rPr lang="en-US" sz="2000" dirty="0"/>
              <a:t> correction </a:t>
            </a:r>
            <a:r>
              <a:rPr lang="en-US" sz="2000" dirty="0" err="1"/>
              <a:t>automatique</a:t>
            </a:r>
            <a:r>
              <a:rPr lang="en-US" sz="2000" dirty="0"/>
              <a:t> pour </a:t>
            </a:r>
            <a:r>
              <a:rPr lang="en-US" sz="2000" dirty="0" err="1"/>
              <a:t>ll</a:t>
            </a:r>
            <a:r>
              <a:rPr lang="en-US" sz="2000" dirty="0"/>
              <a:t>[</a:t>
            </a:r>
            <a:r>
              <a:rPr lang="en-US" sz="2000" dirty="0" err="1"/>
              <a:t>Espace</a:t>
            </a:r>
            <a:r>
              <a:rPr lang="en-US" sz="2000" dirty="0"/>
              <a:t>] et </a:t>
            </a:r>
            <a:r>
              <a:rPr lang="en-US" sz="2000" dirty="0" err="1"/>
              <a:t>lll</a:t>
            </a:r>
            <a:r>
              <a:rPr lang="en-US" sz="2000" dirty="0"/>
              <a:t>[</a:t>
            </a:r>
            <a:r>
              <a:rPr lang="en-US" sz="2000" dirty="0" err="1"/>
              <a:t>Espace</a:t>
            </a:r>
            <a:r>
              <a:rPr lang="en-US" sz="2000" dirty="0"/>
              <a:t>]</a:t>
            </a:r>
          </a:p>
          <a:p>
            <a:pPr marL="0">
              <a:lnSpc>
                <a:spcPct val="90000"/>
              </a:lnSpc>
            </a:pPr>
            <a:r>
              <a:rPr lang="en-US" sz="2000" dirty="0"/>
              <a:t>=LAMBDA(paramètre_ou_calcul1;paramètre_ou_calcul2;calcul)(valeur_du_parametre1;valeur_du_parametre2)</a:t>
            </a:r>
          </a:p>
          <a:p>
            <a:pPr marL="0">
              <a:lnSpc>
                <a:spcPct val="90000"/>
              </a:lnSpc>
            </a:pPr>
            <a:r>
              <a:rPr lang="en-US" sz="2000" dirty="0"/>
              <a:t>=LAMBDA(paramètre_ou_calcul1;paramètre_ou_calcul2;paramètre_ou_calcul3;calcul)(valeur_du_parametre1;valeur_du_parametre2;valeur_du_parametre3)</a:t>
            </a:r>
          </a:p>
          <a:p>
            <a:pPr marL="0">
              <a:lnSpc>
                <a:spcPct val="90000"/>
              </a:lnSpc>
            </a:pPr>
            <a:r>
              <a:rPr lang="en-US" sz="2000" dirty="0">
                <a:hlinkClick r:id="rId3"/>
              </a:rPr>
              <a:t>https://www.xlerateur.com/divers/2021/08/25/29-sec-pour-xlerer-remplacer-ll-par-une-formule-lambda-pre-remplie-12434/</a:t>
            </a:r>
            <a:r>
              <a:rPr lang="en-US" sz="2000" dirty="0"/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2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/>
              <a:t>LAMBDA </a:t>
            </a:r>
            <a:br>
              <a:rPr lang="en-US" sz="5400"/>
            </a:br>
            <a:r>
              <a:rPr lang="en-US" sz="5400"/>
              <a:t> Super trucs &amp; astuces</a:t>
            </a:r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F4E74560-218E-4ECA-A369-46CD1F7E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4" r="30512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2400" dirty="0"/>
              <a:t>Comment importer </a:t>
            </a:r>
            <a:r>
              <a:rPr lang="en-US" sz="2400" dirty="0" err="1"/>
              <a:t>toute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série</a:t>
            </a:r>
            <a:r>
              <a:rPr lang="en-US" sz="2400" dirty="0"/>
              <a:t> de </a:t>
            </a:r>
            <a:r>
              <a:rPr lang="en-US" sz="2400" dirty="0" err="1"/>
              <a:t>fonctions</a:t>
            </a:r>
            <a:r>
              <a:rPr lang="en-US" sz="2400" dirty="0"/>
              <a:t> lambda</a:t>
            </a:r>
          </a:p>
          <a:p>
            <a:pPr marL="457200" lvl="1">
              <a:lnSpc>
                <a:spcPct val="90000"/>
              </a:lnSpc>
            </a:pPr>
            <a:r>
              <a:rPr lang="en-US" sz="2000" dirty="0" err="1"/>
              <a:t>Créer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table </a:t>
            </a:r>
            <a:r>
              <a:rPr lang="en-US" sz="2000" dirty="0" err="1"/>
              <a:t>structurée</a:t>
            </a:r>
            <a:r>
              <a:rPr lang="en-US" sz="2000" dirty="0"/>
              <a:t> "</a:t>
            </a:r>
            <a:r>
              <a:rPr lang="en-US" sz="2000" dirty="0" err="1"/>
              <a:t>dictionnaire</a:t>
            </a:r>
            <a:r>
              <a:rPr lang="en-US" sz="2000" dirty="0"/>
              <a:t>" des </a:t>
            </a:r>
            <a:r>
              <a:rPr lang="en-US" sz="2000" dirty="0" err="1"/>
              <a:t>fonctions</a:t>
            </a:r>
            <a:endParaRPr lang="en-US" sz="2000" dirty="0"/>
          </a:p>
          <a:p>
            <a:pPr marL="457200" lvl="1">
              <a:lnSpc>
                <a:spcPct val="90000"/>
              </a:lnSpc>
            </a:pPr>
            <a:r>
              <a:rPr lang="en-US" sz="2000" dirty="0"/>
              <a:t>Copier-</a:t>
            </a:r>
            <a:r>
              <a:rPr lang="en-US" sz="2000" dirty="0" err="1"/>
              <a:t>coller</a:t>
            </a:r>
            <a:r>
              <a:rPr lang="en-US" sz="2000" dirty="0"/>
              <a:t> </a:t>
            </a:r>
            <a:r>
              <a:rPr lang="en-US" sz="2000" dirty="0" err="1"/>
              <a:t>cette</a:t>
            </a:r>
            <a:r>
              <a:rPr lang="en-US" sz="2000" dirty="0"/>
              <a:t> table dans un nouveau </a:t>
            </a:r>
            <a:r>
              <a:rPr lang="en-US" sz="2000" dirty="0" err="1"/>
              <a:t>classeur</a:t>
            </a:r>
            <a:r>
              <a:rPr lang="en-US" sz="2000" dirty="0"/>
              <a:t>, les </a:t>
            </a:r>
            <a:r>
              <a:rPr lang="en-US" sz="2000" dirty="0" err="1"/>
              <a:t>fonctions</a:t>
            </a:r>
            <a:r>
              <a:rPr lang="en-US" sz="2000" dirty="0"/>
              <a:t> </a:t>
            </a:r>
            <a:r>
              <a:rPr lang="en-US" sz="2000" dirty="0" err="1"/>
              <a:t>vont</a:t>
            </a:r>
            <a:r>
              <a:rPr lang="en-US" sz="2000" dirty="0"/>
              <a:t> </a:t>
            </a:r>
            <a:r>
              <a:rPr lang="en-US" sz="2000" dirty="0" err="1"/>
              <a:t>suivre</a:t>
            </a:r>
            <a:r>
              <a:rPr lang="en-US" sz="2000" dirty="0"/>
              <a:t>.</a:t>
            </a:r>
          </a:p>
          <a:p>
            <a:pPr marL="0">
              <a:lnSpc>
                <a:spcPct val="90000"/>
              </a:lnSpc>
            </a:pPr>
            <a:r>
              <a:rPr lang="en-US" sz="2400" dirty="0"/>
              <a:t>La modification d'un nom </a:t>
            </a:r>
            <a:r>
              <a:rPr lang="en-US" sz="2400" dirty="0" err="1"/>
              <a:t>utilisant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lambda se </a:t>
            </a:r>
            <a:r>
              <a:rPr lang="en-US" sz="2400" dirty="0" err="1"/>
              <a:t>répercute</a:t>
            </a:r>
            <a:r>
              <a:rPr lang="en-US" sz="2400" dirty="0"/>
              <a:t> sur tout le </a:t>
            </a:r>
            <a:r>
              <a:rPr lang="en-US" sz="2400" dirty="0" err="1"/>
              <a:t>classeur</a:t>
            </a:r>
            <a:r>
              <a:rPr lang="en-US" sz="2400" dirty="0"/>
              <a:t>.</a:t>
            </a:r>
          </a:p>
          <a:p>
            <a:pPr marL="0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7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/>
              <a:t>LAMBDA </a:t>
            </a:r>
            <a:br>
              <a:rPr lang="en-US" sz="5400"/>
            </a:br>
            <a:r>
              <a:rPr lang="en-US" sz="5400"/>
              <a:t> Super trucs &amp; astuces</a:t>
            </a:r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F4E74560-218E-4ECA-A369-46CD1F7E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4" r="30512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2400" dirty="0"/>
              <a:t> CTRL + C pour le nom de la lambda</a:t>
            </a:r>
          </a:p>
          <a:p>
            <a:pPr marL="0">
              <a:lnSpc>
                <a:spcPct val="90000"/>
              </a:lnSpc>
            </a:pPr>
            <a:r>
              <a:rPr lang="en-US" sz="2400" dirty="0"/>
              <a:t> CTRL + C pour la </a:t>
            </a:r>
            <a:r>
              <a:rPr lang="en-US" sz="2400" dirty="0" err="1"/>
              <a:t>formule</a:t>
            </a:r>
            <a:r>
              <a:rPr lang="en-US" sz="2400" dirty="0"/>
              <a:t> de la lambda</a:t>
            </a:r>
          </a:p>
          <a:p>
            <a:pPr marL="0">
              <a:lnSpc>
                <a:spcPct val="90000"/>
              </a:lnSpc>
            </a:pPr>
            <a:r>
              <a:rPr lang="en-US" sz="2400" dirty="0"/>
              <a:t>Windows + V pour </a:t>
            </a:r>
            <a:r>
              <a:rPr lang="en-US" sz="2400" dirty="0" err="1"/>
              <a:t>convertir</a:t>
            </a:r>
            <a:r>
              <a:rPr lang="en-US" sz="2400" dirty="0"/>
              <a:t> les lambdas : </a:t>
            </a:r>
          </a:p>
          <a:p>
            <a:pPr marL="0">
              <a:lnSpc>
                <a:spcPct val="90000"/>
              </a:lnSpc>
            </a:pPr>
            <a:endParaRPr lang="en-US" sz="2400" dirty="0"/>
          </a:p>
          <a:p>
            <a:pPr marL="0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LAMBDA 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Super trucs &amp; astuces</a:t>
            </a:r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F4E74560-218E-4ECA-A369-46CD1F7E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8" r="15963"/>
          <a:stretch/>
        </p:blipFill>
        <p:spPr>
          <a:xfrm rot="5400000">
            <a:off x="506362" y="537706"/>
            <a:ext cx="4051011" cy="3716238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258553-B2B9-4C79-9064-E2BEB93AF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9" r="5935"/>
          <a:stretch/>
        </p:blipFill>
        <p:spPr>
          <a:xfrm>
            <a:off x="4610457" y="370319"/>
            <a:ext cx="6907794" cy="4051011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793019" y="4610244"/>
            <a:ext cx="672523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1700" dirty="0"/>
              <a:t>On </a:t>
            </a:r>
            <a:r>
              <a:rPr lang="en-US" sz="1700" dirty="0" err="1"/>
              <a:t>peut</a:t>
            </a:r>
            <a:r>
              <a:rPr lang="en-US" sz="1700" dirty="0"/>
              <a:t> </a:t>
            </a:r>
            <a:r>
              <a:rPr lang="en-US" sz="1700" dirty="0" err="1"/>
              <a:t>définir</a:t>
            </a:r>
            <a:r>
              <a:rPr lang="en-US" sz="1700" dirty="0"/>
              <a:t> </a:t>
            </a:r>
            <a:r>
              <a:rPr lang="en-US" sz="1700" dirty="0" err="1"/>
              <a:t>une</a:t>
            </a:r>
            <a:r>
              <a:rPr lang="en-US" sz="1700" dirty="0"/>
              <a:t> LAMBDA dans un LET et </a:t>
            </a:r>
            <a:r>
              <a:rPr lang="en-US" sz="1700" dirty="0" err="1"/>
              <a:t>réutiliser</a:t>
            </a:r>
            <a:r>
              <a:rPr lang="en-US" sz="1700" dirty="0"/>
              <a:t> </a:t>
            </a:r>
            <a:r>
              <a:rPr lang="en-US" sz="1700" dirty="0" err="1"/>
              <a:t>cette</a:t>
            </a:r>
            <a:r>
              <a:rPr lang="en-US" sz="1700" dirty="0"/>
              <a:t> lambda avec un argument.</a:t>
            </a:r>
          </a:p>
          <a:p>
            <a:pPr marL="0">
              <a:lnSpc>
                <a:spcPct val="90000"/>
              </a:lnSpc>
            </a:pPr>
            <a:r>
              <a:rPr lang="en-US" sz="1700" dirty="0"/>
              <a:t>Une </a:t>
            </a:r>
            <a:r>
              <a:rPr lang="en-US" sz="1700" dirty="0" err="1"/>
              <a:t>fonction</a:t>
            </a:r>
            <a:r>
              <a:rPr lang="en-US" sz="1700" dirty="0"/>
              <a:t> </a:t>
            </a:r>
            <a:r>
              <a:rPr lang="en-US" sz="1700" dirty="0" err="1"/>
              <a:t>définie</a:t>
            </a:r>
            <a:r>
              <a:rPr lang="en-US" sz="1700" dirty="0"/>
              <a:t> avec </a:t>
            </a:r>
            <a:r>
              <a:rPr lang="en-US" sz="1700" dirty="0" err="1"/>
              <a:t>une</a:t>
            </a:r>
            <a:r>
              <a:rPr lang="en-US" sz="1700" dirty="0"/>
              <a:t> lambda </a:t>
            </a:r>
            <a:r>
              <a:rPr lang="en-US" sz="1700" dirty="0" err="1"/>
              <a:t>peut</a:t>
            </a:r>
            <a:r>
              <a:rPr lang="en-US" sz="1700" dirty="0"/>
              <a:t> </a:t>
            </a:r>
            <a:r>
              <a:rPr lang="en-US" sz="1700" dirty="0" err="1"/>
              <a:t>être</a:t>
            </a:r>
            <a:r>
              <a:rPr lang="en-US" sz="1700" dirty="0"/>
              <a:t> </a:t>
            </a:r>
            <a:r>
              <a:rPr lang="en-US" sz="1700" dirty="0" err="1"/>
              <a:t>utilisée</a:t>
            </a:r>
            <a:r>
              <a:rPr lang="en-US" sz="1700" dirty="0"/>
              <a:t> dans </a:t>
            </a:r>
            <a:r>
              <a:rPr lang="en-US" sz="1700" dirty="0" err="1"/>
              <a:t>une</a:t>
            </a:r>
            <a:r>
              <a:rPr lang="en-US" sz="1700" dirty="0"/>
              <a:t> </a:t>
            </a:r>
            <a:r>
              <a:rPr lang="en-US" sz="1700" dirty="0" err="1"/>
              <a:t>autre</a:t>
            </a:r>
            <a:r>
              <a:rPr lang="en-US" sz="1700" dirty="0"/>
              <a:t> function lambda</a:t>
            </a:r>
          </a:p>
          <a:p>
            <a:pPr marL="0">
              <a:lnSpc>
                <a:spcPct val="90000"/>
              </a:lnSpc>
            </a:pPr>
            <a:r>
              <a:rPr lang="en-US" sz="1700" dirty="0" err="1"/>
              <a:t>Voir</a:t>
            </a:r>
            <a:r>
              <a:rPr lang="en-US" sz="1700" dirty="0"/>
              <a:t> la distance de </a:t>
            </a:r>
            <a:r>
              <a:rPr lang="en-US" sz="1700" dirty="0" err="1"/>
              <a:t>Levenshtein</a:t>
            </a:r>
            <a:r>
              <a:rPr lang="en-US" sz="1700" dirty="0"/>
              <a:t> pour un </a:t>
            </a:r>
            <a:r>
              <a:rPr lang="en-US" sz="1700" dirty="0" err="1"/>
              <a:t>exemple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48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LAMBDA 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Super trucs &amp; astuces</a:t>
            </a:r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F4E74560-218E-4ECA-A369-46CD1F7E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8" r="15963"/>
          <a:stretch/>
        </p:blipFill>
        <p:spPr>
          <a:xfrm rot="5400000">
            <a:off x="506362" y="537706"/>
            <a:ext cx="4051011" cy="3716238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258553-B2B9-4C79-9064-E2BEB93AF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9" r="5935"/>
          <a:stretch/>
        </p:blipFill>
        <p:spPr>
          <a:xfrm>
            <a:off x="4610457" y="370319"/>
            <a:ext cx="6907794" cy="4051011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793019" y="4610244"/>
            <a:ext cx="672523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sz="1700" dirty="0"/>
              <a:t>On </a:t>
            </a:r>
            <a:r>
              <a:rPr lang="en-US" sz="1700" dirty="0" err="1"/>
              <a:t>peut</a:t>
            </a:r>
            <a:r>
              <a:rPr lang="en-US" sz="1700" dirty="0"/>
              <a:t> </a:t>
            </a:r>
            <a:r>
              <a:rPr lang="en-US" sz="1700" dirty="0" err="1"/>
              <a:t>utiliser</a:t>
            </a:r>
            <a:r>
              <a:rPr lang="en-US" sz="1700" dirty="0"/>
              <a:t> un LET dans </a:t>
            </a:r>
            <a:r>
              <a:rPr lang="en-US" sz="1700" dirty="0" err="1"/>
              <a:t>une</a:t>
            </a:r>
            <a:r>
              <a:rPr lang="en-US" sz="1700" dirty="0"/>
              <a:t> LAMBDA</a:t>
            </a:r>
          </a:p>
          <a:p>
            <a:pPr marL="0">
              <a:lnSpc>
                <a:spcPct val="90000"/>
              </a:lnSpc>
            </a:pPr>
            <a:r>
              <a:rPr lang="en-US" sz="1700" dirty="0" err="1"/>
              <a:t>Voir</a:t>
            </a:r>
            <a:r>
              <a:rPr lang="en-US" sz="1700" dirty="0"/>
              <a:t> </a:t>
            </a:r>
            <a:r>
              <a:rPr lang="en-US" sz="1700" dirty="0" err="1"/>
              <a:t>aussi</a:t>
            </a:r>
            <a:r>
              <a:rPr lang="en-US" sz="1700" dirty="0"/>
              <a:t> ci-dessus avec la distance de </a:t>
            </a:r>
            <a:r>
              <a:rPr lang="en-US" sz="1700" dirty="0" err="1"/>
              <a:t>Levenshtein</a:t>
            </a:r>
            <a:endParaRPr lang="en-US" sz="1700" dirty="0"/>
          </a:p>
          <a:p>
            <a:pPr marL="0"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1273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D9D039-48F1-4878-8C16-01111916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/>
              <a:t>LAMBDA </a:t>
            </a:r>
            <a:br>
              <a:rPr lang="en-US" sz="5400"/>
            </a:br>
            <a:r>
              <a:rPr lang="en-US" sz="5400"/>
              <a:t>  Création du nom</a:t>
            </a:r>
          </a:p>
        </p:txBody>
      </p:sp>
      <p:pic>
        <p:nvPicPr>
          <p:cNvPr id="7" name="Image 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F4E74560-218E-4ECA-A369-46CD1F7E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4" r="30512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BCD77BF5-1B46-44FB-89D8-FFE4C3AA15E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Onglet </a:t>
            </a:r>
            <a:r>
              <a:rPr lang="en-US" sz="2400" dirty="0" err="1"/>
              <a:t>Formules</a:t>
            </a:r>
            <a:r>
              <a:rPr lang="en-US" sz="2400" dirty="0"/>
              <a:t>, et on </a:t>
            </a:r>
            <a:r>
              <a:rPr lang="en-US" sz="2400" dirty="0" err="1"/>
              <a:t>copie</a:t>
            </a:r>
            <a:r>
              <a:rPr lang="en-US" sz="2400" dirty="0"/>
              <a:t> la </a:t>
            </a:r>
            <a:r>
              <a:rPr lang="en-US" sz="2400" dirty="0" err="1"/>
              <a:t>formule</a:t>
            </a:r>
            <a:r>
              <a:rPr lang="en-US" sz="2400" dirty="0"/>
              <a:t> lambda, sans les </a:t>
            </a:r>
            <a:r>
              <a:rPr lang="en-US" sz="2400" dirty="0" err="1"/>
              <a:t>paramètres</a:t>
            </a:r>
            <a:r>
              <a:rPr lang="en-US" sz="2400" dirty="0"/>
              <a:t>, et avec le = </a:t>
            </a:r>
            <a:r>
              <a:rPr lang="en-US" sz="2400" dirty="0" err="1"/>
              <a:t>devant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Ne pas </a:t>
            </a:r>
            <a:r>
              <a:rPr lang="en-US" sz="2400" dirty="0" err="1"/>
              <a:t>oublier</a:t>
            </a:r>
            <a:r>
              <a:rPr lang="en-US" sz="2400" dirty="0"/>
              <a:t> les </a:t>
            </a:r>
            <a:r>
              <a:rPr lang="en-US" sz="2400" dirty="0" err="1"/>
              <a:t>commentaires</a:t>
            </a:r>
            <a:r>
              <a:rPr lang="en-US" sz="2400" dirty="0"/>
              <a:t>, pour </a:t>
            </a:r>
            <a:r>
              <a:rPr lang="en-US" sz="2400" dirty="0" err="1"/>
              <a:t>spécifier</a:t>
            </a:r>
            <a:r>
              <a:rPr lang="en-US" sz="2400" dirty="0"/>
              <a:t> les variables de la </a:t>
            </a:r>
            <a:r>
              <a:rPr lang="en-US" sz="2400" dirty="0" err="1"/>
              <a:t>formule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Attention, il </a:t>
            </a:r>
            <a:r>
              <a:rPr lang="en-US" sz="2400" dirty="0" err="1"/>
              <a:t>faudra</a:t>
            </a:r>
            <a:r>
              <a:rPr lang="en-US" sz="2400" dirty="0"/>
              <a:t> </a:t>
            </a:r>
            <a:r>
              <a:rPr lang="en-US" sz="2400" dirty="0" err="1"/>
              <a:t>réimporter</a:t>
            </a:r>
            <a:r>
              <a:rPr lang="en-US" sz="2400" dirty="0"/>
              <a:t> </a:t>
            </a:r>
            <a:r>
              <a:rPr lang="en-US" sz="2400" dirty="0" err="1"/>
              <a:t>ces</a:t>
            </a:r>
            <a:r>
              <a:rPr lang="en-US" sz="2400" dirty="0"/>
              <a:t> </a:t>
            </a:r>
            <a:r>
              <a:rPr lang="en-US" sz="2400" dirty="0" err="1"/>
              <a:t>fonctions</a:t>
            </a:r>
            <a:r>
              <a:rPr lang="en-US" sz="2400" dirty="0"/>
              <a:t> pour les </a:t>
            </a:r>
            <a:r>
              <a:rPr lang="en-US" sz="2400" dirty="0" err="1"/>
              <a:t>utiliser</a:t>
            </a:r>
            <a:r>
              <a:rPr lang="en-US" sz="2400" dirty="0"/>
              <a:t> </a:t>
            </a:r>
            <a:r>
              <a:rPr lang="en-US" sz="2400" dirty="0" err="1"/>
              <a:t>ailleurs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1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13533</TotalTime>
  <Words>1129</Words>
  <Application>Microsoft Office PowerPoint</Application>
  <PresentationFormat>Grand écran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Meiryo</vt:lpstr>
      <vt:lpstr>Arial</vt:lpstr>
      <vt:lpstr>Calibri</vt:lpstr>
      <vt:lpstr>Calibri Light</vt:lpstr>
      <vt:lpstr>Tw Cen MT</vt:lpstr>
      <vt:lpstr>Thème Office</vt:lpstr>
      <vt:lpstr>LET vs. LAMBDA</vt:lpstr>
      <vt:lpstr>LET</vt:lpstr>
      <vt:lpstr>LAMBDA   Utilisation non récursive</vt:lpstr>
      <vt:lpstr>LAMBDA   Super trucs &amp; astuces</vt:lpstr>
      <vt:lpstr>LAMBDA   Super trucs &amp; astuces</vt:lpstr>
      <vt:lpstr>LAMBDA   Super trucs &amp; astuces</vt:lpstr>
      <vt:lpstr>LAMBDA   Super trucs &amp; astuces</vt:lpstr>
      <vt:lpstr>LAMBDA   Super trucs &amp; astuces</vt:lpstr>
      <vt:lpstr>LAMBDA    Création du nom</vt:lpstr>
      <vt:lpstr>LAMBDA  Quelques erreurs</vt:lpstr>
      <vt:lpstr>LAMBDA récursif</vt:lpstr>
      <vt:lpstr>LAMBDA récursive  Quelques bonnes pratiques</vt:lpstr>
      <vt:lpstr>LAMBDA récursive Erreurs moins classiques</vt:lpstr>
      <vt:lpstr>Les fonctions d'aide de LAMBDA</vt:lpstr>
      <vt:lpstr>Liste des sites pour les fonctions d'aide de Lambda</vt:lpstr>
      <vt:lpstr>Quelques nouveaux concepts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PowerQuery, niveau débutant et intermédiaire</dc:title>
  <dc:creator>Gaëtan Mourmant</dc:creator>
  <cp:lastModifiedBy>Gaëtan Mourmant</cp:lastModifiedBy>
  <cp:revision>49</cp:revision>
  <dcterms:created xsi:type="dcterms:W3CDTF">2021-04-26T04:56:16Z</dcterms:created>
  <dcterms:modified xsi:type="dcterms:W3CDTF">2021-09-02T20:43:33Z</dcterms:modified>
</cp:coreProperties>
</file>