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4" r:id="rId2"/>
    <p:sldId id="273" r:id="rId3"/>
    <p:sldId id="302" r:id="rId4"/>
    <p:sldId id="303" r:id="rId5"/>
    <p:sldId id="284" r:id="rId6"/>
    <p:sldId id="258" r:id="rId7"/>
    <p:sldId id="257" r:id="rId8"/>
    <p:sldId id="259" r:id="rId9"/>
    <p:sldId id="276" r:id="rId10"/>
    <p:sldId id="282" r:id="rId11"/>
    <p:sldId id="283" r:id="rId12"/>
    <p:sldId id="279" r:id="rId13"/>
    <p:sldId id="280" r:id="rId14"/>
    <p:sldId id="261" r:id="rId15"/>
    <p:sldId id="275" r:id="rId16"/>
    <p:sldId id="263" r:id="rId17"/>
    <p:sldId id="290" r:id="rId18"/>
    <p:sldId id="291" r:id="rId19"/>
    <p:sldId id="300" r:id="rId20"/>
    <p:sldId id="296" r:id="rId21"/>
    <p:sldId id="292" r:id="rId22"/>
    <p:sldId id="293" r:id="rId23"/>
    <p:sldId id="294" r:id="rId24"/>
    <p:sldId id="295" r:id="rId25"/>
    <p:sldId id="286" r:id="rId26"/>
    <p:sldId id="285" r:id="rId27"/>
    <p:sldId id="287" r:id="rId28"/>
    <p:sldId id="270" r:id="rId29"/>
    <p:sldId id="269" r:id="rId30"/>
    <p:sldId id="288" r:id="rId31"/>
    <p:sldId id="301"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1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6BDC2F-73CB-4D8C-A561-9CE1328FBCB1}"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3399B75B-6028-4929-B7D8-E845250F3D20}">
      <dgm:prSet/>
      <dgm:spPr/>
      <dgm:t>
        <a:bodyPr/>
        <a:lstStyle/>
        <a:p>
          <a:r>
            <a:rPr lang="fr-FR"/>
            <a:t>For…To…Next</a:t>
          </a:r>
          <a:endParaRPr lang="en-US"/>
        </a:p>
      </dgm:t>
    </dgm:pt>
    <dgm:pt modelId="{0D0D6CDA-6650-4C59-A3A9-47D6A98C0B1E}" type="parTrans" cxnId="{08FDABF5-2D46-42AB-8AE8-7C595E9164F9}">
      <dgm:prSet/>
      <dgm:spPr/>
      <dgm:t>
        <a:bodyPr/>
        <a:lstStyle/>
        <a:p>
          <a:endParaRPr lang="en-US"/>
        </a:p>
      </dgm:t>
    </dgm:pt>
    <dgm:pt modelId="{953DFE49-6728-4931-B317-77504B601655}" type="sibTrans" cxnId="{08FDABF5-2D46-42AB-8AE8-7C595E9164F9}">
      <dgm:prSet/>
      <dgm:spPr/>
      <dgm:t>
        <a:bodyPr/>
        <a:lstStyle/>
        <a:p>
          <a:endParaRPr lang="en-US"/>
        </a:p>
      </dgm:t>
    </dgm:pt>
    <dgm:pt modelId="{E557988C-B7B1-433D-A9EA-0985491D1E0E}">
      <dgm:prSet/>
      <dgm:spPr/>
      <dgm:t>
        <a:bodyPr/>
        <a:lstStyle/>
        <a:p>
          <a:pPr>
            <a:buNone/>
          </a:pPr>
          <a:r>
            <a:rPr lang="en-US" dirty="0"/>
            <a:t>Dim </a:t>
          </a:r>
          <a:r>
            <a:rPr lang="en-US" dirty="0" err="1"/>
            <a:t>lRow</a:t>
          </a:r>
          <a:r>
            <a:rPr lang="en-US" dirty="0"/>
            <a:t> As Long</a:t>
          </a:r>
        </a:p>
      </dgm:t>
    </dgm:pt>
    <dgm:pt modelId="{11887BE8-BFF1-4B54-8E48-614A63145837}" type="parTrans" cxnId="{E25110E3-BC5E-445C-A859-CD38B1B78A97}">
      <dgm:prSet/>
      <dgm:spPr/>
      <dgm:t>
        <a:bodyPr/>
        <a:lstStyle/>
        <a:p>
          <a:endParaRPr lang="en-US"/>
        </a:p>
      </dgm:t>
    </dgm:pt>
    <dgm:pt modelId="{952BDBF6-25FC-4715-84A9-B618C250874C}" type="sibTrans" cxnId="{E25110E3-BC5E-445C-A859-CD38B1B78A97}">
      <dgm:prSet/>
      <dgm:spPr/>
      <dgm:t>
        <a:bodyPr/>
        <a:lstStyle/>
        <a:p>
          <a:endParaRPr lang="en-US"/>
        </a:p>
      </dgm:t>
    </dgm:pt>
    <dgm:pt modelId="{68060DFF-37F4-4267-8A68-A462921A26BE}">
      <dgm:prSet/>
      <dgm:spPr/>
      <dgm:t>
        <a:bodyPr/>
        <a:lstStyle/>
        <a:p>
          <a:pPr>
            <a:buNone/>
          </a:pPr>
          <a:r>
            <a:rPr lang="en-US" dirty="0"/>
            <a:t>For </a:t>
          </a:r>
          <a:r>
            <a:rPr lang="en-US" dirty="0" err="1"/>
            <a:t>lRow</a:t>
          </a:r>
          <a:r>
            <a:rPr lang="en-US" dirty="0"/>
            <a:t> = 1 To 3</a:t>
          </a:r>
        </a:p>
      </dgm:t>
    </dgm:pt>
    <dgm:pt modelId="{9476CB84-7B26-4226-A26B-1658022ACBBD}" type="parTrans" cxnId="{7E5A017D-BD6B-4711-A83C-CA52615066AB}">
      <dgm:prSet/>
      <dgm:spPr/>
      <dgm:t>
        <a:bodyPr/>
        <a:lstStyle/>
        <a:p>
          <a:endParaRPr lang="en-US"/>
        </a:p>
      </dgm:t>
    </dgm:pt>
    <dgm:pt modelId="{1AA459ED-0164-43B6-84C7-97E968CE4D0D}" type="sibTrans" cxnId="{7E5A017D-BD6B-4711-A83C-CA52615066AB}">
      <dgm:prSet/>
      <dgm:spPr/>
      <dgm:t>
        <a:bodyPr/>
        <a:lstStyle/>
        <a:p>
          <a:endParaRPr lang="en-US"/>
        </a:p>
      </dgm:t>
    </dgm:pt>
    <dgm:pt modelId="{9AA0A3FD-C467-47EB-8D5D-1FD1A8D748EC}">
      <dgm:prSet/>
      <dgm:spPr/>
      <dgm:t>
        <a:bodyPr/>
        <a:lstStyle/>
        <a:p>
          <a:pPr>
            <a:buNone/>
          </a:pPr>
          <a:r>
            <a:rPr lang="en-US" dirty="0" err="1"/>
            <a:t>MsgBox</a:t>
          </a:r>
          <a:r>
            <a:rPr lang="en-US" dirty="0"/>
            <a:t> "</a:t>
          </a:r>
          <a:r>
            <a:rPr lang="en-US" dirty="0" err="1"/>
            <a:t>lRow</a:t>
          </a:r>
          <a:r>
            <a:rPr lang="en-US" dirty="0"/>
            <a:t> a la </a:t>
          </a:r>
          <a:r>
            <a:rPr lang="en-US" dirty="0" err="1"/>
            <a:t>valeur</a:t>
          </a:r>
          <a:r>
            <a:rPr lang="en-US" dirty="0"/>
            <a:t> " &amp; </a:t>
          </a:r>
          <a:r>
            <a:rPr lang="en-US" dirty="0" err="1"/>
            <a:t>lRow</a:t>
          </a:r>
          <a:endParaRPr lang="en-US" dirty="0"/>
        </a:p>
      </dgm:t>
    </dgm:pt>
    <dgm:pt modelId="{C37BE279-E187-46A9-B70B-A6ED402DF124}" type="parTrans" cxnId="{B89797EA-7BF3-453C-9674-2E4412AFB2DC}">
      <dgm:prSet/>
      <dgm:spPr/>
      <dgm:t>
        <a:bodyPr/>
        <a:lstStyle/>
        <a:p>
          <a:endParaRPr lang="en-US"/>
        </a:p>
      </dgm:t>
    </dgm:pt>
    <dgm:pt modelId="{45079FBC-5BB3-4DDC-83B7-026B62E5B209}" type="sibTrans" cxnId="{B89797EA-7BF3-453C-9674-2E4412AFB2DC}">
      <dgm:prSet/>
      <dgm:spPr/>
      <dgm:t>
        <a:bodyPr/>
        <a:lstStyle/>
        <a:p>
          <a:endParaRPr lang="en-US"/>
        </a:p>
      </dgm:t>
    </dgm:pt>
    <dgm:pt modelId="{5D0F757E-031F-49B9-96E6-155B651C7DB7}">
      <dgm:prSet/>
      <dgm:spPr/>
      <dgm:t>
        <a:bodyPr/>
        <a:lstStyle/>
        <a:p>
          <a:pPr>
            <a:buNone/>
          </a:pPr>
          <a:r>
            <a:rPr lang="en-US" dirty="0"/>
            <a:t>Next</a:t>
          </a:r>
        </a:p>
      </dgm:t>
    </dgm:pt>
    <dgm:pt modelId="{F81F268B-6C94-4A74-8D4A-3AA25F7A5DEC}" type="parTrans" cxnId="{61167135-1B18-4AAE-B53D-4FFA35ED6560}">
      <dgm:prSet/>
      <dgm:spPr/>
      <dgm:t>
        <a:bodyPr/>
        <a:lstStyle/>
        <a:p>
          <a:endParaRPr lang="en-US"/>
        </a:p>
      </dgm:t>
    </dgm:pt>
    <dgm:pt modelId="{23368F30-33F3-4031-B870-D89DD7B5C267}" type="sibTrans" cxnId="{61167135-1B18-4AAE-B53D-4FFA35ED6560}">
      <dgm:prSet/>
      <dgm:spPr/>
      <dgm:t>
        <a:bodyPr/>
        <a:lstStyle/>
        <a:p>
          <a:endParaRPr lang="en-US"/>
        </a:p>
      </dgm:t>
    </dgm:pt>
    <dgm:pt modelId="{3D2741BD-2CDE-4F60-A4F1-2B4C30F5B1B6}">
      <dgm:prSet/>
      <dgm:spPr/>
      <dgm:t>
        <a:bodyPr/>
        <a:lstStyle/>
        <a:p>
          <a:r>
            <a:rPr lang="fr-FR" dirty="0"/>
            <a:t>For </a:t>
          </a:r>
          <a:r>
            <a:rPr lang="fr-FR" dirty="0" err="1"/>
            <a:t>Each</a:t>
          </a:r>
          <a:r>
            <a:rPr lang="fr-FR" dirty="0"/>
            <a:t> … In … Next</a:t>
          </a:r>
          <a:endParaRPr lang="en-US" dirty="0"/>
        </a:p>
      </dgm:t>
    </dgm:pt>
    <dgm:pt modelId="{65D1EA84-7A54-42F0-BFAB-88E693E1DA8F}" type="parTrans" cxnId="{F328FB8C-E8A9-457B-9A9C-F03DE2C82B2A}">
      <dgm:prSet/>
      <dgm:spPr/>
      <dgm:t>
        <a:bodyPr/>
        <a:lstStyle/>
        <a:p>
          <a:endParaRPr lang="en-US"/>
        </a:p>
      </dgm:t>
    </dgm:pt>
    <dgm:pt modelId="{EF6B1002-12EB-4D1C-8F13-58BF2F511F83}" type="sibTrans" cxnId="{F328FB8C-E8A9-457B-9A9C-F03DE2C82B2A}">
      <dgm:prSet/>
      <dgm:spPr/>
      <dgm:t>
        <a:bodyPr/>
        <a:lstStyle/>
        <a:p>
          <a:endParaRPr lang="en-US"/>
        </a:p>
      </dgm:t>
    </dgm:pt>
    <dgm:pt modelId="{69054B48-5BB2-427F-A32C-97EA5C79CD2D}">
      <dgm:prSet/>
      <dgm:spPr/>
      <dgm:t>
        <a:bodyPr/>
        <a:lstStyle/>
        <a:p>
          <a:pPr>
            <a:buNone/>
          </a:pPr>
          <a:r>
            <a:rPr lang="fr-FR" dirty="0"/>
            <a:t>Dim </a:t>
          </a:r>
          <a:r>
            <a:rPr lang="fr-FR" dirty="0" err="1"/>
            <a:t>wks</a:t>
          </a:r>
          <a:r>
            <a:rPr lang="fr-FR" dirty="0"/>
            <a:t> as </a:t>
          </a:r>
          <a:r>
            <a:rPr lang="fr-FR" dirty="0" err="1"/>
            <a:t>worksheet</a:t>
          </a:r>
          <a:endParaRPr lang="en-US" dirty="0"/>
        </a:p>
      </dgm:t>
    </dgm:pt>
    <dgm:pt modelId="{FCF5D887-4A35-4C11-9F68-B5345A80A14D}" type="parTrans" cxnId="{D7DD2877-D57B-4405-9621-65CA3F951E6C}">
      <dgm:prSet/>
      <dgm:spPr/>
      <dgm:t>
        <a:bodyPr/>
        <a:lstStyle/>
        <a:p>
          <a:endParaRPr lang="en-US"/>
        </a:p>
      </dgm:t>
    </dgm:pt>
    <dgm:pt modelId="{F157DF0A-DE74-4B70-BC1F-706E298FCF21}" type="sibTrans" cxnId="{D7DD2877-D57B-4405-9621-65CA3F951E6C}">
      <dgm:prSet/>
      <dgm:spPr/>
      <dgm:t>
        <a:bodyPr/>
        <a:lstStyle/>
        <a:p>
          <a:endParaRPr lang="en-US"/>
        </a:p>
      </dgm:t>
    </dgm:pt>
    <dgm:pt modelId="{882D7DE6-3499-4537-A754-DD39FF85692C}">
      <dgm:prSet/>
      <dgm:spPr/>
      <dgm:t>
        <a:bodyPr/>
        <a:lstStyle/>
        <a:p>
          <a:pPr>
            <a:buNone/>
          </a:pPr>
          <a:r>
            <a:rPr lang="fr-FR" dirty="0"/>
            <a:t>For </a:t>
          </a:r>
          <a:r>
            <a:rPr lang="fr-FR" dirty="0" err="1"/>
            <a:t>Each</a:t>
          </a:r>
          <a:r>
            <a:rPr lang="fr-FR" dirty="0"/>
            <a:t> </a:t>
          </a:r>
          <a:r>
            <a:rPr lang="fr-FR" dirty="0" err="1"/>
            <a:t>wks</a:t>
          </a:r>
          <a:r>
            <a:rPr lang="fr-FR" dirty="0"/>
            <a:t> In </a:t>
          </a:r>
          <a:r>
            <a:rPr lang="fr-FR" dirty="0" err="1"/>
            <a:t>Thisworkbook.worksheets</a:t>
          </a:r>
          <a:endParaRPr lang="en-US" dirty="0"/>
        </a:p>
      </dgm:t>
    </dgm:pt>
    <dgm:pt modelId="{601A56F9-18B7-4BD3-8D50-73E982DB8DF9}" type="parTrans" cxnId="{370C5EBE-55FD-4CF1-B79C-8690E0B69C58}">
      <dgm:prSet/>
      <dgm:spPr/>
      <dgm:t>
        <a:bodyPr/>
        <a:lstStyle/>
        <a:p>
          <a:endParaRPr lang="en-US"/>
        </a:p>
      </dgm:t>
    </dgm:pt>
    <dgm:pt modelId="{1DF712D0-855A-4C7E-A198-993B940C3F49}" type="sibTrans" cxnId="{370C5EBE-55FD-4CF1-B79C-8690E0B69C58}">
      <dgm:prSet/>
      <dgm:spPr/>
      <dgm:t>
        <a:bodyPr/>
        <a:lstStyle/>
        <a:p>
          <a:endParaRPr lang="en-US"/>
        </a:p>
      </dgm:t>
    </dgm:pt>
    <dgm:pt modelId="{E68CDFFC-4D83-4419-B0B2-0E3F41EA21DB}">
      <dgm:prSet/>
      <dgm:spPr/>
      <dgm:t>
        <a:bodyPr/>
        <a:lstStyle/>
        <a:p>
          <a:pPr>
            <a:buNone/>
          </a:pPr>
          <a:r>
            <a:rPr lang="fr-FR" dirty="0" err="1"/>
            <a:t>Wks.visible</a:t>
          </a:r>
          <a:r>
            <a:rPr lang="fr-FR" dirty="0"/>
            <a:t> = </a:t>
          </a:r>
          <a:r>
            <a:rPr lang="fr-FR" dirty="0" err="1"/>
            <a:t>true</a:t>
          </a:r>
          <a:endParaRPr lang="en-US" dirty="0"/>
        </a:p>
      </dgm:t>
    </dgm:pt>
    <dgm:pt modelId="{39519C63-AC91-42C0-8699-58B184E9FABA}" type="parTrans" cxnId="{074BB939-22B5-4687-8CDB-A78B01749985}">
      <dgm:prSet/>
      <dgm:spPr/>
      <dgm:t>
        <a:bodyPr/>
        <a:lstStyle/>
        <a:p>
          <a:endParaRPr lang="en-US"/>
        </a:p>
      </dgm:t>
    </dgm:pt>
    <dgm:pt modelId="{5FCF20E8-4A86-4047-8DCF-49E1014FEE36}" type="sibTrans" cxnId="{074BB939-22B5-4687-8CDB-A78B01749985}">
      <dgm:prSet/>
      <dgm:spPr/>
      <dgm:t>
        <a:bodyPr/>
        <a:lstStyle/>
        <a:p>
          <a:endParaRPr lang="en-US"/>
        </a:p>
      </dgm:t>
    </dgm:pt>
    <dgm:pt modelId="{E196D7D3-CAE1-453E-9531-FB5A90DEC60E}">
      <dgm:prSet/>
      <dgm:spPr/>
      <dgm:t>
        <a:bodyPr/>
        <a:lstStyle/>
        <a:p>
          <a:pPr>
            <a:buNone/>
          </a:pPr>
          <a:r>
            <a:rPr lang="fr-FR" dirty="0"/>
            <a:t>Next</a:t>
          </a:r>
          <a:endParaRPr lang="en-US" dirty="0"/>
        </a:p>
      </dgm:t>
    </dgm:pt>
    <dgm:pt modelId="{CB0A4998-4AD1-4560-AE38-3D95E7D47CAB}" type="parTrans" cxnId="{C50AB8B8-86A0-41C5-9F02-3DF8D2D23331}">
      <dgm:prSet/>
      <dgm:spPr/>
      <dgm:t>
        <a:bodyPr/>
        <a:lstStyle/>
        <a:p>
          <a:endParaRPr lang="en-US"/>
        </a:p>
      </dgm:t>
    </dgm:pt>
    <dgm:pt modelId="{68BC8581-CA6B-4658-8B9A-F00824B541DB}" type="sibTrans" cxnId="{C50AB8B8-86A0-41C5-9F02-3DF8D2D23331}">
      <dgm:prSet/>
      <dgm:spPr/>
      <dgm:t>
        <a:bodyPr/>
        <a:lstStyle/>
        <a:p>
          <a:endParaRPr lang="en-US"/>
        </a:p>
      </dgm:t>
    </dgm:pt>
    <dgm:pt modelId="{18FD0FF4-029E-4F4B-BDAD-EA352728E866}" type="pres">
      <dgm:prSet presAssocID="{1D6BDC2F-73CB-4D8C-A561-9CE1328FBCB1}" presName="Name0" presStyleCnt="0">
        <dgm:presLayoutVars>
          <dgm:dir/>
          <dgm:animLvl val="lvl"/>
          <dgm:resizeHandles val="exact"/>
        </dgm:presLayoutVars>
      </dgm:prSet>
      <dgm:spPr/>
    </dgm:pt>
    <dgm:pt modelId="{0B90F813-F4D3-4D49-8CA7-6EC252B388D5}" type="pres">
      <dgm:prSet presAssocID="{3399B75B-6028-4929-B7D8-E845250F3D20}" presName="composite" presStyleCnt="0"/>
      <dgm:spPr/>
    </dgm:pt>
    <dgm:pt modelId="{8695CC27-04E3-47D6-9CD8-474BCB4D12E3}" type="pres">
      <dgm:prSet presAssocID="{3399B75B-6028-4929-B7D8-E845250F3D20}" presName="parTx" presStyleLbl="alignNode1" presStyleIdx="0" presStyleCnt="2">
        <dgm:presLayoutVars>
          <dgm:chMax val="0"/>
          <dgm:chPref val="0"/>
          <dgm:bulletEnabled val="1"/>
        </dgm:presLayoutVars>
      </dgm:prSet>
      <dgm:spPr/>
    </dgm:pt>
    <dgm:pt modelId="{ABFE220C-7368-45F1-9A0A-014968582B3A}" type="pres">
      <dgm:prSet presAssocID="{3399B75B-6028-4929-B7D8-E845250F3D20}" presName="desTx" presStyleLbl="alignAccFollowNode1" presStyleIdx="0" presStyleCnt="2">
        <dgm:presLayoutVars>
          <dgm:bulletEnabled val="1"/>
        </dgm:presLayoutVars>
      </dgm:prSet>
      <dgm:spPr/>
    </dgm:pt>
    <dgm:pt modelId="{0B3E7D05-EA55-43BE-8664-AD3F4D855004}" type="pres">
      <dgm:prSet presAssocID="{953DFE49-6728-4931-B317-77504B601655}" presName="space" presStyleCnt="0"/>
      <dgm:spPr/>
    </dgm:pt>
    <dgm:pt modelId="{CD5D9422-96D8-4B9D-BD1A-BCC55DB037CD}" type="pres">
      <dgm:prSet presAssocID="{3D2741BD-2CDE-4F60-A4F1-2B4C30F5B1B6}" presName="composite" presStyleCnt="0"/>
      <dgm:spPr/>
    </dgm:pt>
    <dgm:pt modelId="{D0819EC1-0F73-490B-972B-455769FD4AB5}" type="pres">
      <dgm:prSet presAssocID="{3D2741BD-2CDE-4F60-A4F1-2B4C30F5B1B6}" presName="parTx" presStyleLbl="alignNode1" presStyleIdx="1" presStyleCnt="2">
        <dgm:presLayoutVars>
          <dgm:chMax val="0"/>
          <dgm:chPref val="0"/>
          <dgm:bulletEnabled val="1"/>
        </dgm:presLayoutVars>
      </dgm:prSet>
      <dgm:spPr/>
    </dgm:pt>
    <dgm:pt modelId="{8B34EC80-B806-41F7-A85A-F8C436D105B1}" type="pres">
      <dgm:prSet presAssocID="{3D2741BD-2CDE-4F60-A4F1-2B4C30F5B1B6}" presName="desTx" presStyleLbl="alignAccFollowNode1" presStyleIdx="1" presStyleCnt="2">
        <dgm:presLayoutVars>
          <dgm:bulletEnabled val="1"/>
        </dgm:presLayoutVars>
      </dgm:prSet>
      <dgm:spPr/>
    </dgm:pt>
  </dgm:ptLst>
  <dgm:cxnLst>
    <dgm:cxn modelId="{4230690E-91D5-472E-97D6-24581B9327CC}" type="presOf" srcId="{E557988C-B7B1-433D-A9EA-0985491D1E0E}" destId="{ABFE220C-7368-45F1-9A0A-014968582B3A}" srcOrd="0" destOrd="0" presId="urn:microsoft.com/office/officeart/2005/8/layout/hList1"/>
    <dgm:cxn modelId="{99567817-8784-4ECA-A661-7BA2CAB0BF33}" type="presOf" srcId="{5D0F757E-031F-49B9-96E6-155B651C7DB7}" destId="{ABFE220C-7368-45F1-9A0A-014968582B3A}" srcOrd="0" destOrd="3" presId="urn:microsoft.com/office/officeart/2005/8/layout/hList1"/>
    <dgm:cxn modelId="{61167135-1B18-4AAE-B53D-4FFA35ED6560}" srcId="{3399B75B-6028-4929-B7D8-E845250F3D20}" destId="{5D0F757E-031F-49B9-96E6-155B651C7DB7}" srcOrd="3" destOrd="0" parTransId="{F81F268B-6C94-4A74-8D4A-3AA25F7A5DEC}" sibTransId="{23368F30-33F3-4031-B870-D89DD7B5C267}"/>
    <dgm:cxn modelId="{074BB939-22B5-4687-8CDB-A78B01749985}" srcId="{3D2741BD-2CDE-4F60-A4F1-2B4C30F5B1B6}" destId="{E68CDFFC-4D83-4419-B0B2-0E3F41EA21DB}" srcOrd="2" destOrd="0" parTransId="{39519C63-AC91-42C0-8699-58B184E9FABA}" sibTransId="{5FCF20E8-4A86-4047-8DCF-49E1014FEE36}"/>
    <dgm:cxn modelId="{596BDF63-D070-421A-A89F-D0A7867DF838}" type="presOf" srcId="{1D6BDC2F-73CB-4D8C-A561-9CE1328FBCB1}" destId="{18FD0FF4-029E-4F4B-BDAD-EA352728E866}" srcOrd="0" destOrd="0" presId="urn:microsoft.com/office/officeart/2005/8/layout/hList1"/>
    <dgm:cxn modelId="{AF03D846-0665-488C-B69B-9D8D5F106C71}" type="presOf" srcId="{E196D7D3-CAE1-453E-9531-FB5A90DEC60E}" destId="{8B34EC80-B806-41F7-A85A-F8C436D105B1}" srcOrd="0" destOrd="3" presId="urn:microsoft.com/office/officeart/2005/8/layout/hList1"/>
    <dgm:cxn modelId="{4AB9AE4C-5682-4239-9624-872F177A038A}" type="presOf" srcId="{9AA0A3FD-C467-47EB-8D5D-1FD1A8D748EC}" destId="{ABFE220C-7368-45F1-9A0A-014968582B3A}" srcOrd="0" destOrd="2" presId="urn:microsoft.com/office/officeart/2005/8/layout/hList1"/>
    <dgm:cxn modelId="{45CC3754-DA58-4306-A7E1-C09F92DC2F76}" type="presOf" srcId="{3D2741BD-2CDE-4F60-A4F1-2B4C30F5B1B6}" destId="{D0819EC1-0F73-490B-972B-455769FD4AB5}" srcOrd="0" destOrd="0" presId="urn:microsoft.com/office/officeart/2005/8/layout/hList1"/>
    <dgm:cxn modelId="{D7DD2877-D57B-4405-9621-65CA3F951E6C}" srcId="{3D2741BD-2CDE-4F60-A4F1-2B4C30F5B1B6}" destId="{69054B48-5BB2-427F-A32C-97EA5C79CD2D}" srcOrd="0" destOrd="0" parTransId="{FCF5D887-4A35-4C11-9F68-B5345A80A14D}" sibTransId="{F157DF0A-DE74-4B70-BC1F-706E298FCF21}"/>
    <dgm:cxn modelId="{2BAC567B-A517-440B-806D-AD35444EE87E}" type="presOf" srcId="{69054B48-5BB2-427F-A32C-97EA5C79CD2D}" destId="{8B34EC80-B806-41F7-A85A-F8C436D105B1}" srcOrd="0" destOrd="0" presId="urn:microsoft.com/office/officeart/2005/8/layout/hList1"/>
    <dgm:cxn modelId="{7E5A017D-BD6B-4711-A83C-CA52615066AB}" srcId="{3399B75B-6028-4929-B7D8-E845250F3D20}" destId="{68060DFF-37F4-4267-8A68-A462921A26BE}" srcOrd="1" destOrd="0" parTransId="{9476CB84-7B26-4226-A26B-1658022ACBBD}" sibTransId="{1AA459ED-0164-43B6-84C7-97E968CE4D0D}"/>
    <dgm:cxn modelId="{DF74B284-FDC0-4B8B-89E7-9277DBC3A241}" type="presOf" srcId="{68060DFF-37F4-4267-8A68-A462921A26BE}" destId="{ABFE220C-7368-45F1-9A0A-014968582B3A}" srcOrd="0" destOrd="1" presId="urn:microsoft.com/office/officeart/2005/8/layout/hList1"/>
    <dgm:cxn modelId="{F328FB8C-E8A9-457B-9A9C-F03DE2C82B2A}" srcId="{1D6BDC2F-73CB-4D8C-A561-9CE1328FBCB1}" destId="{3D2741BD-2CDE-4F60-A4F1-2B4C30F5B1B6}" srcOrd="1" destOrd="0" parTransId="{65D1EA84-7A54-42F0-BFAB-88E693E1DA8F}" sibTransId="{EF6B1002-12EB-4D1C-8F13-58BF2F511F83}"/>
    <dgm:cxn modelId="{8DB4729A-9916-4F23-A836-6FFE3CD137BF}" type="presOf" srcId="{3399B75B-6028-4929-B7D8-E845250F3D20}" destId="{8695CC27-04E3-47D6-9CD8-474BCB4D12E3}" srcOrd="0" destOrd="0" presId="urn:microsoft.com/office/officeart/2005/8/layout/hList1"/>
    <dgm:cxn modelId="{FB07559A-CEB2-4CF2-B521-127E0E5DA846}" type="presOf" srcId="{E68CDFFC-4D83-4419-B0B2-0E3F41EA21DB}" destId="{8B34EC80-B806-41F7-A85A-F8C436D105B1}" srcOrd="0" destOrd="2" presId="urn:microsoft.com/office/officeart/2005/8/layout/hList1"/>
    <dgm:cxn modelId="{D9AF9FB5-FC47-4E1F-8440-D2850084C20B}" type="presOf" srcId="{882D7DE6-3499-4537-A754-DD39FF85692C}" destId="{8B34EC80-B806-41F7-A85A-F8C436D105B1}" srcOrd="0" destOrd="1" presId="urn:microsoft.com/office/officeart/2005/8/layout/hList1"/>
    <dgm:cxn modelId="{C50AB8B8-86A0-41C5-9F02-3DF8D2D23331}" srcId="{3D2741BD-2CDE-4F60-A4F1-2B4C30F5B1B6}" destId="{E196D7D3-CAE1-453E-9531-FB5A90DEC60E}" srcOrd="3" destOrd="0" parTransId="{CB0A4998-4AD1-4560-AE38-3D95E7D47CAB}" sibTransId="{68BC8581-CA6B-4658-8B9A-F00824B541DB}"/>
    <dgm:cxn modelId="{370C5EBE-55FD-4CF1-B79C-8690E0B69C58}" srcId="{3D2741BD-2CDE-4F60-A4F1-2B4C30F5B1B6}" destId="{882D7DE6-3499-4537-A754-DD39FF85692C}" srcOrd="1" destOrd="0" parTransId="{601A56F9-18B7-4BD3-8D50-73E982DB8DF9}" sibTransId="{1DF712D0-855A-4C7E-A198-993B940C3F49}"/>
    <dgm:cxn modelId="{E25110E3-BC5E-445C-A859-CD38B1B78A97}" srcId="{3399B75B-6028-4929-B7D8-E845250F3D20}" destId="{E557988C-B7B1-433D-A9EA-0985491D1E0E}" srcOrd="0" destOrd="0" parTransId="{11887BE8-BFF1-4B54-8E48-614A63145837}" sibTransId="{952BDBF6-25FC-4715-84A9-B618C250874C}"/>
    <dgm:cxn modelId="{B89797EA-7BF3-453C-9674-2E4412AFB2DC}" srcId="{3399B75B-6028-4929-B7D8-E845250F3D20}" destId="{9AA0A3FD-C467-47EB-8D5D-1FD1A8D748EC}" srcOrd="2" destOrd="0" parTransId="{C37BE279-E187-46A9-B70B-A6ED402DF124}" sibTransId="{45079FBC-5BB3-4DDC-83B7-026B62E5B209}"/>
    <dgm:cxn modelId="{08FDABF5-2D46-42AB-8AE8-7C595E9164F9}" srcId="{1D6BDC2F-73CB-4D8C-A561-9CE1328FBCB1}" destId="{3399B75B-6028-4929-B7D8-E845250F3D20}" srcOrd="0" destOrd="0" parTransId="{0D0D6CDA-6650-4C59-A3A9-47D6A98C0B1E}" sibTransId="{953DFE49-6728-4931-B317-77504B601655}"/>
    <dgm:cxn modelId="{6303BF2A-57F7-45EF-B580-7519770CD08E}" type="presParOf" srcId="{18FD0FF4-029E-4F4B-BDAD-EA352728E866}" destId="{0B90F813-F4D3-4D49-8CA7-6EC252B388D5}" srcOrd="0" destOrd="0" presId="urn:microsoft.com/office/officeart/2005/8/layout/hList1"/>
    <dgm:cxn modelId="{FB6729F4-4BC2-4C6E-AD9E-2FD63A06D67C}" type="presParOf" srcId="{0B90F813-F4D3-4D49-8CA7-6EC252B388D5}" destId="{8695CC27-04E3-47D6-9CD8-474BCB4D12E3}" srcOrd="0" destOrd="0" presId="urn:microsoft.com/office/officeart/2005/8/layout/hList1"/>
    <dgm:cxn modelId="{10690886-FFB4-4E85-A088-7026050C6105}" type="presParOf" srcId="{0B90F813-F4D3-4D49-8CA7-6EC252B388D5}" destId="{ABFE220C-7368-45F1-9A0A-014968582B3A}" srcOrd="1" destOrd="0" presId="urn:microsoft.com/office/officeart/2005/8/layout/hList1"/>
    <dgm:cxn modelId="{F3C7CB4F-086F-4C46-AE41-66202A17B45F}" type="presParOf" srcId="{18FD0FF4-029E-4F4B-BDAD-EA352728E866}" destId="{0B3E7D05-EA55-43BE-8664-AD3F4D855004}" srcOrd="1" destOrd="0" presId="urn:microsoft.com/office/officeart/2005/8/layout/hList1"/>
    <dgm:cxn modelId="{0D140B33-CC09-42AB-980E-7E9A014BDE54}" type="presParOf" srcId="{18FD0FF4-029E-4F4B-BDAD-EA352728E866}" destId="{CD5D9422-96D8-4B9D-BD1A-BCC55DB037CD}" srcOrd="2" destOrd="0" presId="urn:microsoft.com/office/officeart/2005/8/layout/hList1"/>
    <dgm:cxn modelId="{5032837D-900D-4F42-B53F-BD6269636349}" type="presParOf" srcId="{CD5D9422-96D8-4B9D-BD1A-BCC55DB037CD}" destId="{D0819EC1-0F73-490B-972B-455769FD4AB5}" srcOrd="0" destOrd="0" presId="urn:microsoft.com/office/officeart/2005/8/layout/hList1"/>
    <dgm:cxn modelId="{A050ACBD-9CB6-45F3-AD0E-3FCBBC8CB2D7}" type="presParOf" srcId="{CD5D9422-96D8-4B9D-BD1A-BCC55DB037CD}" destId="{8B34EC80-B806-41F7-A85A-F8C436D105B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95CC27-04E3-47D6-9CD8-474BCB4D12E3}">
      <dsp:nvSpPr>
        <dsp:cNvPr id="0" name=""/>
        <dsp:cNvSpPr/>
      </dsp:nvSpPr>
      <dsp:spPr>
        <a:xfrm>
          <a:off x="32" y="758552"/>
          <a:ext cx="3077768" cy="547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a:t>For…To…Next</a:t>
          </a:r>
          <a:endParaRPr lang="en-US" sz="1900" kern="1200"/>
        </a:p>
      </dsp:txBody>
      <dsp:txXfrm>
        <a:off x="32" y="758552"/>
        <a:ext cx="3077768" cy="547200"/>
      </dsp:txXfrm>
    </dsp:sp>
    <dsp:sp modelId="{ABFE220C-7368-45F1-9A0A-014968582B3A}">
      <dsp:nvSpPr>
        <dsp:cNvPr id="0" name=""/>
        <dsp:cNvSpPr/>
      </dsp:nvSpPr>
      <dsp:spPr>
        <a:xfrm>
          <a:off x="32" y="1305752"/>
          <a:ext cx="3077768" cy="172111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None/>
          </a:pPr>
          <a:r>
            <a:rPr lang="en-US" sz="1900" kern="1200" dirty="0"/>
            <a:t>Dim </a:t>
          </a:r>
          <a:r>
            <a:rPr lang="en-US" sz="1900" kern="1200" dirty="0" err="1"/>
            <a:t>lRow</a:t>
          </a:r>
          <a:r>
            <a:rPr lang="en-US" sz="1900" kern="1200" dirty="0"/>
            <a:t> As Long</a:t>
          </a:r>
        </a:p>
        <a:p>
          <a:pPr marL="171450" lvl="1" indent="-171450" algn="l" defTabSz="844550">
            <a:lnSpc>
              <a:spcPct val="90000"/>
            </a:lnSpc>
            <a:spcBef>
              <a:spcPct val="0"/>
            </a:spcBef>
            <a:spcAft>
              <a:spcPct val="15000"/>
            </a:spcAft>
            <a:buNone/>
          </a:pPr>
          <a:r>
            <a:rPr lang="en-US" sz="1900" kern="1200" dirty="0"/>
            <a:t>For </a:t>
          </a:r>
          <a:r>
            <a:rPr lang="en-US" sz="1900" kern="1200" dirty="0" err="1"/>
            <a:t>lRow</a:t>
          </a:r>
          <a:r>
            <a:rPr lang="en-US" sz="1900" kern="1200" dirty="0"/>
            <a:t> = 1 To 3</a:t>
          </a:r>
        </a:p>
        <a:p>
          <a:pPr marL="171450" lvl="1" indent="-171450" algn="l" defTabSz="844550">
            <a:lnSpc>
              <a:spcPct val="90000"/>
            </a:lnSpc>
            <a:spcBef>
              <a:spcPct val="0"/>
            </a:spcBef>
            <a:spcAft>
              <a:spcPct val="15000"/>
            </a:spcAft>
            <a:buNone/>
          </a:pPr>
          <a:r>
            <a:rPr lang="en-US" sz="1900" kern="1200" dirty="0" err="1"/>
            <a:t>MsgBox</a:t>
          </a:r>
          <a:r>
            <a:rPr lang="en-US" sz="1900" kern="1200" dirty="0"/>
            <a:t> "</a:t>
          </a:r>
          <a:r>
            <a:rPr lang="en-US" sz="1900" kern="1200" dirty="0" err="1"/>
            <a:t>lRow</a:t>
          </a:r>
          <a:r>
            <a:rPr lang="en-US" sz="1900" kern="1200" dirty="0"/>
            <a:t> a la </a:t>
          </a:r>
          <a:r>
            <a:rPr lang="en-US" sz="1900" kern="1200" dirty="0" err="1"/>
            <a:t>valeur</a:t>
          </a:r>
          <a:r>
            <a:rPr lang="en-US" sz="1900" kern="1200" dirty="0"/>
            <a:t> " &amp; </a:t>
          </a:r>
          <a:r>
            <a:rPr lang="en-US" sz="1900" kern="1200" dirty="0" err="1"/>
            <a:t>lRow</a:t>
          </a:r>
          <a:endParaRPr lang="en-US" sz="1900" kern="1200" dirty="0"/>
        </a:p>
        <a:p>
          <a:pPr marL="171450" lvl="1" indent="-171450" algn="l" defTabSz="844550">
            <a:lnSpc>
              <a:spcPct val="90000"/>
            </a:lnSpc>
            <a:spcBef>
              <a:spcPct val="0"/>
            </a:spcBef>
            <a:spcAft>
              <a:spcPct val="15000"/>
            </a:spcAft>
            <a:buNone/>
          </a:pPr>
          <a:r>
            <a:rPr lang="en-US" sz="1900" kern="1200" dirty="0"/>
            <a:t>Next</a:t>
          </a:r>
        </a:p>
      </dsp:txBody>
      <dsp:txXfrm>
        <a:off x="32" y="1305752"/>
        <a:ext cx="3077768" cy="1721114"/>
      </dsp:txXfrm>
    </dsp:sp>
    <dsp:sp modelId="{D0819EC1-0F73-490B-972B-455769FD4AB5}">
      <dsp:nvSpPr>
        <dsp:cNvPr id="0" name=""/>
        <dsp:cNvSpPr/>
      </dsp:nvSpPr>
      <dsp:spPr>
        <a:xfrm>
          <a:off x="3508688" y="758552"/>
          <a:ext cx="3077768" cy="547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fr-FR" sz="1900" kern="1200" dirty="0"/>
            <a:t>For </a:t>
          </a:r>
          <a:r>
            <a:rPr lang="fr-FR" sz="1900" kern="1200" dirty="0" err="1"/>
            <a:t>Each</a:t>
          </a:r>
          <a:r>
            <a:rPr lang="fr-FR" sz="1900" kern="1200" dirty="0"/>
            <a:t> … In … Next</a:t>
          </a:r>
          <a:endParaRPr lang="en-US" sz="1900" kern="1200" dirty="0"/>
        </a:p>
      </dsp:txBody>
      <dsp:txXfrm>
        <a:off x="3508688" y="758552"/>
        <a:ext cx="3077768" cy="547200"/>
      </dsp:txXfrm>
    </dsp:sp>
    <dsp:sp modelId="{8B34EC80-B806-41F7-A85A-F8C436D105B1}">
      <dsp:nvSpPr>
        <dsp:cNvPr id="0" name=""/>
        <dsp:cNvSpPr/>
      </dsp:nvSpPr>
      <dsp:spPr>
        <a:xfrm>
          <a:off x="3508688" y="1305752"/>
          <a:ext cx="3077768" cy="1721114"/>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None/>
          </a:pPr>
          <a:r>
            <a:rPr lang="fr-FR" sz="1900" kern="1200" dirty="0"/>
            <a:t>Dim </a:t>
          </a:r>
          <a:r>
            <a:rPr lang="fr-FR" sz="1900" kern="1200" dirty="0" err="1"/>
            <a:t>wks</a:t>
          </a:r>
          <a:r>
            <a:rPr lang="fr-FR" sz="1900" kern="1200" dirty="0"/>
            <a:t> as </a:t>
          </a:r>
          <a:r>
            <a:rPr lang="fr-FR" sz="1900" kern="1200" dirty="0" err="1"/>
            <a:t>worksheet</a:t>
          </a:r>
          <a:endParaRPr lang="en-US" sz="1900" kern="1200" dirty="0"/>
        </a:p>
        <a:p>
          <a:pPr marL="171450" lvl="1" indent="-171450" algn="l" defTabSz="844550">
            <a:lnSpc>
              <a:spcPct val="90000"/>
            </a:lnSpc>
            <a:spcBef>
              <a:spcPct val="0"/>
            </a:spcBef>
            <a:spcAft>
              <a:spcPct val="15000"/>
            </a:spcAft>
            <a:buNone/>
          </a:pPr>
          <a:r>
            <a:rPr lang="fr-FR" sz="1900" kern="1200" dirty="0"/>
            <a:t>For </a:t>
          </a:r>
          <a:r>
            <a:rPr lang="fr-FR" sz="1900" kern="1200" dirty="0" err="1"/>
            <a:t>Each</a:t>
          </a:r>
          <a:r>
            <a:rPr lang="fr-FR" sz="1900" kern="1200" dirty="0"/>
            <a:t> </a:t>
          </a:r>
          <a:r>
            <a:rPr lang="fr-FR" sz="1900" kern="1200" dirty="0" err="1"/>
            <a:t>wks</a:t>
          </a:r>
          <a:r>
            <a:rPr lang="fr-FR" sz="1900" kern="1200" dirty="0"/>
            <a:t> In </a:t>
          </a:r>
          <a:r>
            <a:rPr lang="fr-FR" sz="1900" kern="1200" dirty="0" err="1"/>
            <a:t>Thisworkbook.worksheets</a:t>
          </a:r>
          <a:endParaRPr lang="en-US" sz="1900" kern="1200" dirty="0"/>
        </a:p>
        <a:p>
          <a:pPr marL="171450" lvl="1" indent="-171450" algn="l" defTabSz="844550">
            <a:lnSpc>
              <a:spcPct val="90000"/>
            </a:lnSpc>
            <a:spcBef>
              <a:spcPct val="0"/>
            </a:spcBef>
            <a:spcAft>
              <a:spcPct val="15000"/>
            </a:spcAft>
            <a:buNone/>
          </a:pPr>
          <a:r>
            <a:rPr lang="fr-FR" sz="1900" kern="1200" dirty="0" err="1"/>
            <a:t>Wks.visible</a:t>
          </a:r>
          <a:r>
            <a:rPr lang="fr-FR" sz="1900" kern="1200" dirty="0"/>
            <a:t> = </a:t>
          </a:r>
          <a:r>
            <a:rPr lang="fr-FR" sz="1900" kern="1200" dirty="0" err="1"/>
            <a:t>true</a:t>
          </a:r>
          <a:endParaRPr lang="en-US" sz="1900" kern="1200" dirty="0"/>
        </a:p>
        <a:p>
          <a:pPr marL="171450" lvl="1" indent="-171450" algn="l" defTabSz="844550">
            <a:lnSpc>
              <a:spcPct val="90000"/>
            </a:lnSpc>
            <a:spcBef>
              <a:spcPct val="0"/>
            </a:spcBef>
            <a:spcAft>
              <a:spcPct val="15000"/>
            </a:spcAft>
            <a:buNone/>
          </a:pPr>
          <a:r>
            <a:rPr lang="fr-FR" sz="1900" kern="1200" dirty="0"/>
            <a:t>Next</a:t>
          </a:r>
          <a:endParaRPr lang="en-US" sz="1900" kern="1200" dirty="0"/>
        </a:p>
      </dsp:txBody>
      <dsp:txXfrm>
        <a:off x="3508688" y="1305752"/>
        <a:ext cx="3077768" cy="172111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80F02E-1A34-4779-B381-300BC3105CA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F34CBCB-1A04-464F-B04F-151AD63499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16122D5-55E2-413F-8CF0-85C0A0AA544E}"/>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5" name="Espace réservé du pied de page 4">
            <a:extLst>
              <a:ext uri="{FF2B5EF4-FFF2-40B4-BE49-F238E27FC236}">
                <a16:creationId xmlns:a16="http://schemas.microsoft.com/office/drawing/2014/main" id="{389B26AC-1C9E-47B4-9442-D9CEA1DA8E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A5721E-FD0E-4D93-8110-510539B33126}"/>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188295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10162F-256B-4755-8933-4531240272F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9D3A889-4890-4078-9C58-BE2B233BE11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9328088-5CCB-4871-8B3D-44F596CE4ECB}"/>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5" name="Espace réservé du pied de page 4">
            <a:extLst>
              <a:ext uri="{FF2B5EF4-FFF2-40B4-BE49-F238E27FC236}">
                <a16:creationId xmlns:a16="http://schemas.microsoft.com/office/drawing/2014/main" id="{AAD1BABD-19BA-426F-B61B-A1BEA90D150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948D10-5E16-4FEA-8C4A-99CB447DC8B5}"/>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115088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31F718-3DC3-428A-9F2B-FCC5D61E4A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7852EAE-2A90-440F-AE96-2293AD1A9C5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48FC68C-6019-4573-AA20-9EF89684B6D6}"/>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5" name="Espace réservé du pied de page 4">
            <a:extLst>
              <a:ext uri="{FF2B5EF4-FFF2-40B4-BE49-F238E27FC236}">
                <a16:creationId xmlns:a16="http://schemas.microsoft.com/office/drawing/2014/main" id="{631039C1-3308-449C-A5E2-95C2380199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56DABBE-02C8-470C-AC4C-E6261F1CAEC3}"/>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409469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E38FFA-E61B-4AA2-954B-765AA4DDC77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FC954C2-0286-4580-B60D-02E100F43FA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78796F4-4B98-41C5-94EE-F1BCE882AD48}"/>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5" name="Espace réservé du pied de page 4">
            <a:extLst>
              <a:ext uri="{FF2B5EF4-FFF2-40B4-BE49-F238E27FC236}">
                <a16:creationId xmlns:a16="http://schemas.microsoft.com/office/drawing/2014/main" id="{069156EE-92FB-45EE-955A-9D664087B7D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7547430-A920-48ED-B129-A462D3D680E6}"/>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4196054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A3F0F7-E13B-475C-8EDE-6FAA345ACD9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952A7F9-7941-47E0-BB77-CEEB534AA9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6BA7AEB-662B-4034-9F7B-4C8D901C30CC}"/>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5" name="Espace réservé du pied de page 4">
            <a:extLst>
              <a:ext uri="{FF2B5EF4-FFF2-40B4-BE49-F238E27FC236}">
                <a16:creationId xmlns:a16="http://schemas.microsoft.com/office/drawing/2014/main" id="{4740632A-04AD-4CBE-BA73-0A5358C55BF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1648794-5296-4F4E-AE49-047209B76DB3}"/>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1359565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DC4EE1-B998-49DE-A43A-42AF52685D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4288468-4420-4B44-911A-C8A6A9ECB694}"/>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907711-AB14-4B36-A5D8-3CF692B84E5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AC0798A-D625-4623-B9A3-DB4B5A0040E1}"/>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6" name="Espace réservé du pied de page 5">
            <a:extLst>
              <a:ext uri="{FF2B5EF4-FFF2-40B4-BE49-F238E27FC236}">
                <a16:creationId xmlns:a16="http://schemas.microsoft.com/office/drawing/2014/main" id="{FBDB4A5A-78BE-439E-B473-0BB2966D58F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F5FD830-BFE3-464A-B8A4-D5F03DA4D8AE}"/>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669582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C77693-2B86-4308-BE9B-7664B2E13E4B}"/>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7EEB12B-91A3-4888-913F-078B4D2281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7E4F925-48E6-4EA7-9EB4-4CBB3B2F037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5BB9B62-DBDF-472E-A5B3-023F2F0CC3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4A8FFFF-758A-471A-9C94-EF0764AE57F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B579184-773F-4967-A2F3-DAFE521E57F4}"/>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8" name="Espace réservé du pied de page 7">
            <a:extLst>
              <a:ext uri="{FF2B5EF4-FFF2-40B4-BE49-F238E27FC236}">
                <a16:creationId xmlns:a16="http://schemas.microsoft.com/office/drawing/2014/main" id="{83BBBD2E-D9F3-40B8-978A-E06EDD537B1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4585417-21AF-4CEB-BA4E-4F7537317D13}"/>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38179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FA0205-5917-43BF-B5A4-F47FFCFB5E27}"/>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BCD8C3-1C18-4858-8946-B361427E21AF}"/>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4" name="Espace réservé du pied de page 3">
            <a:extLst>
              <a:ext uri="{FF2B5EF4-FFF2-40B4-BE49-F238E27FC236}">
                <a16:creationId xmlns:a16="http://schemas.microsoft.com/office/drawing/2014/main" id="{A9026653-45BD-4C06-8517-250A8D91416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71A221FF-0F85-41C7-AD56-AB85A57B9217}"/>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61030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C3FB4B0-915D-4461-B562-2F871A9C7AB8}"/>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3" name="Espace réservé du pied de page 2">
            <a:extLst>
              <a:ext uri="{FF2B5EF4-FFF2-40B4-BE49-F238E27FC236}">
                <a16:creationId xmlns:a16="http://schemas.microsoft.com/office/drawing/2014/main" id="{32EC78D8-263E-455E-AA6F-390119EDC89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A812F75-C560-4316-8B05-3CF75883936A}"/>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66303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34B79E-BE5A-4288-A702-5F19064B147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4C57BF5-6480-46E9-835F-680532C0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664A3D7-D5D2-4ED8-A26A-3D8B14C2C1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9297F7-8D05-4127-9F28-5F07E01DE31F}"/>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6" name="Espace réservé du pied de page 5">
            <a:extLst>
              <a:ext uri="{FF2B5EF4-FFF2-40B4-BE49-F238E27FC236}">
                <a16:creationId xmlns:a16="http://schemas.microsoft.com/office/drawing/2014/main" id="{0B112DF7-EA93-472A-81DB-9E222D00517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1F91732-4990-4886-AE68-226D6882DD3A}"/>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2308686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9BD421-7ECF-46B1-9BA3-BE13DD75AC2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CF531E6C-D7C2-4766-B721-0D149E33E8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93F6574-E33C-4347-A0FE-AD52326EF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4243F46-ECE6-439E-BB04-D3DEDBE7C502}"/>
              </a:ext>
            </a:extLst>
          </p:cNvPr>
          <p:cNvSpPr>
            <a:spLocks noGrp="1"/>
          </p:cNvSpPr>
          <p:nvPr>
            <p:ph type="dt" sz="half" idx="10"/>
          </p:nvPr>
        </p:nvSpPr>
        <p:spPr/>
        <p:txBody>
          <a:bodyPr/>
          <a:lstStyle/>
          <a:p>
            <a:fld id="{968DD3FB-755C-4007-A086-C0D9A9A508C7}" type="datetimeFigureOut">
              <a:rPr lang="fr-FR" smtClean="0"/>
              <a:t>02/04/2021</a:t>
            </a:fld>
            <a:endParaRPr lang="fr-FR"/>
          </a:p>
        </p:txBody>
      </p:sp>
      <p:sp>
        <p:nvSpPr>
          <p:cNvPr id="6" name="Espace réservé du pied de page 5">
            <a:extLst>
              <a:ext uri="{FF2B5EF4-FFF2-40B4-BE49-F238E27FC236}">
                <a16:creationId xmlns:a16="http://schemas.microsoft.com/office/drawing/2014/main" id="{312BF37B-DFDD-4D88-8213-784F592F544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2145D0-E6BA-4D39-AA58-48986A208D42}"/>
              </a:ext>
            </a:extLst>
          </p:cNvPr>
          <p:cNvSpPr>
            <a:spLocks noGrp="1"/>
          </p:cNvSpPr>
          <p:nvPr>
            <p:ph type="sldNum" sz="quarter" idx="12"/>
          </p:nvPr>
        </p:nvSpPr>
        <p:spPr/>
        <p:txBody>
          <a:bodyPr/>
          <a:lstStyle/>
          <a:p>
            <a:fld id="{A842585E-751B-4F4A-A99A-06EDC32DB56D}" type="slidenum">
              <a:rPr lang="fr-FR" smtClean="0"/>
              <a:t>‹N°›</a:t>
            </a:fld>
            <a:endParaRPr lang="fr-FR"/>
          </a:p>
        </p:txBody>
      </p:sp>
    </p:spTree>
    <p:extLst>
      <p:ext uri="{BB962C8B-B14F-4D97-AF65-F5344CB8AC3E}">
        <p14:creationId xmlns:p14="http://schemas.microsoft.com/office/powerpoint/2010/main" val="1030269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7AFA7E7-84C4-49AD-AF53-38E40281C6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D03FF25-F9CF-41A7-9B4C-2DD7B7B903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8FF381F-8335-428F-B191-066C5F267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8DD3FB-755C-4007-A086-C0D9A9A508C7}" type="datetimeFigureOut">
              <a:rPr lang="fr-FR" smtClean="0"/>
              <a:t>02/04/2021</a:t>
            </a:fld>
            <a:endParaRPr lang="fr-FR"/>
          </a:p>
        </p:txBody>
      </p:sp>
      <p:sp>
        <p:nvSpPr>
          <p:cNvPr id="5" name="Espace réservé du pied de page 4">
            <a:extLst>
              <a:ext uri="{FF2B5EF4-FFF2-40B4-BE49-F238E27FC236}">
                <a16:creationId xmlns:a16="http://schemas.microsoft.com/office/drawing/2014/main" id="{3949D37A-62DF-4FE8-9559-0E5F0D3A21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B47E90F-72D9-4CDF-8545-512B8E8E12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42585E-751B-4F4A-A99A-06EDC32DB56D}" type="slidenum">
              <a:rPr lang="fr-FR" smtClean="0"/>
              <a:t>‹N°›</a:t>
            </a:fld>
            <a:endParaRPr lang="fr-FR"/>
          </a:p>
        </p:txBody>
      </p:sp>
    </p:spTree>
    <p:extLst>
      <p:ext uri="{BB962C8B-B14F-4D97-AF65-F5344CB8AC3E}">
        <p14:creationId xmlns:p14="http://schemas.microsoft.com/office/powerpoint/2010/main" val="2161900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docs.microsoft.com/en-us/office/vba/api/excel.listobject"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thespreadsheetguru.com/blog/2014/6/20/the-vba-guide-to-listobject-excel-tabl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bert-toolkit.com/imagemso-list.html" TargetMode="External"/><Relationship Id="rId2" Type="http://schemas.openxmlformats.org/officeDocument/2006/relationships/hyperlink" Target="https://www.rondebruin.nl/win/winfiles/OfficeCustomUIEditorSetup.zip" TargetMode="Externa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hyperlink" Target="https://en.wikipedia.org/wiki/Microsoft_Excel"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dailydoseofexcel.com/archives/2015/01/09/finding-the-next-row-in-a-listobject-in-vba/" TargetMode="External"/><Relationship Id="rId2" Type="http://schemas.openxmlformats.org/officeDocument/2006/relationships/hyperlink" Target="https://jkp-ads.com/Articles/Excel2007TablesVBA.asp" TargetMode="External"/><Relationship Id="rId1" Type="http://schemas.openxmlformats.org/officeDocument/2006/relationships/slideLayout" Target="../slideLayouts/slideLayout2.xml"/><Relationship Id="rId4" Type="http://schemas.openxmlformats.org/officeDocument/2006/relationships/hyperlink" Target="https://www.mrexcel.com/board/threads/inserting-rows-with-vba-too-slow.1119738/"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8AEAB993-A605-4300-B346-AC19C314482D}"/>
              </a:ext>
            </a:extLst>
          </p:cNvPr>
          <p:cNvPicPr>
            <a:picLocks noChangeAspect="1"/>
          </p:cNvPicPr>
          <p:nvPr/>
        </p:nvPicPr>
        <p:blipFill rotWithShape="1">
          <a:blip r:embed="rId2"/>
          <a:srcRect/>
          <a:stretch/>
        </p:blipFill>
        <p:spPr>
          <a:xfrm>
            <a:off x="-3047" y="10"/>
            <a:ext cx="12191999" cy="6857990"/>
          </a:xfrm>
          <a:prstGeom prst="rect">
            <a:avLst/>
          </a:prstGeom>
        </p:spPr>
      </p:pic>
      <p:sp>
        <p:nvSpPr>
          <p:cNvPr id="44" name="Rectangle 4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re 9">
            <a:extLst>
              <a:ext uri="{FF2B5EF4-FFF2-40B4-BE49-F238E27FC236}">
                <a16:creationId xmlns:a16="http://schemas.microsoft.com/office/drawing/2014/main" id="{74168F0E-12E1-4365-BBEF-748F2DDFF204}"/>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dirty="0">
                <a:solidFill>
                  <a:srgbClr val="FFFFFF"/>
                </a:solidFill>
              </a:rPr>
              <a:t>Séminaire VBA </a:t>
            </a:r>
            <a:br>
              <a:rPr lang="fr-FR" sz="5200" dirty="0">
                <a:solidFill>
                  <a:srgbClr val="FFFFFF"/>
                </a:solidFill>
              </a:rPr>
            </a:br>
            <a:r>
              <a:rPr lang="fr-FR" sz="5200" dirty="0" err="1">
                <a:solidFill>
                  <a:srgbClr val="FFFFFF"/>
                </a:solidFill>
              </a:rPr>
              <a:t>ListObjects</a:t>
            </a:r>
            <a:endParaRPr lang="fr-FR" sz="5200" dirty="0">
              <a:solidFill>
                <a:srgbClr val="FFFFFF"/>
              </a:solidFill>
            </a:endParaRPr>
          </a:p>
        </p:txBody>
      </p:sp>
      <p:sp>
        <p:nvSpPr>
          <p:cNvPr id="11" name="Sous-titre 10">
            <a:extLst>
              <a:ext uri="{FF2B5EF4-FFF2-40B4-BE49-F238E27FC236}">
                <a16:creationId xmlns:a16="http://schemas.microsoft.com/office/drawing/2014/main" id="{CA1F266B-E671-4AC1-941D-B93CD755DB2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fr-FR">
                <a:solidFill>
                  <a:srgbClr val="FFFFFF"/>
                </a:solidFill>
              </a:rPr>
              <a:t>Gaëtan Mourmant</a:t>
            </a:r>
          </a:p>
          <a:p>
            <a:r>
              <a:rPr lang="fr-FR">
                <a:solidFill>
                  <a:srgbClr val="FFFFFF"/>
                </a:solidFill>
              </a:rPr>
              <a:t>2021</a:t>
            </a:r>
          </a:p>
        </p:txBody>
      </p:sp>
    </p:spTree>
    <p:extLst>
      <p:ext uri="{BB962C8B-B14F-4D97-AF65-F5344CB8AC3E}">
        <p14:creationId xmlns:p14="http://schemas.microsoft.com/office/powerpoint/2010/main" val="341002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p:tmPct val="10000"/>
                                  </p:iterate>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7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p:tmPct val="10000"/>
                                  </p:iterate>
                                  <p:childTnLst>
                                    <p:set>
                                      <p:cBhvr>
                                        <p:cTn id="16" dur="1" fill="hold">
                                          <p:stCondLst>
                                            <p:cond delay="0"/>
                                          </p:stCondLst>
                                        </p:cTn>
                                        <p:tgtEl>
                                          <p:spTgt spid="10"/>
                                        </p:tgtEl>
                                        <p:attrNameLst>
                                          <p:attrName>style.visibility</p:attrName>
                                        </p:attrNameLst>
                                      </p:cBhvr>
                                      <p:to>
                                        <p:strVal val="visible"/>
                                      </p:to>
                                    </p:set>
                                    <p:animEffect transition="in" filter="fade">
                                      <p:cBhvr>
                                        <p:cTn id="17" dur="7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p:tmPct val="10000"/>
                                  </p:iterate>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fade">
                                      <p:cBhvr>
                                        <p:cTn id="22" dur="7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p:bldP spid="11"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C2867-5E93-415A-AE7E-697D17A1EAF9}"/>
              </a:ext>
            </a:extLst>
          </p:cNvPr>
          <p:cNvSpPr>
            <a:spLocks noGrp="1"/>
          </p:cNvSpPr>
          <p:nvPr>
            <p:ph type="title"/>
          </p:nvPr>
        </p:nvSpPr>
        <p:spPr>
          <a:xfrm>
            <a:off x="4965430" y="629268"/>
            <a:ext cx="6586491" cy="1286160"/>
          </a:xfrm>
        </p:spPr>
        <p:txBody>
          <a:bodyPr anchor="b">
            <a:normAutofit/>
          </a:bodyPr>
          <a:lstStyle/>
          <a:p>
            <a:r>
              <a:rPr lang="fr-FR" dirty="0">
                <a:effectLst/>
              </a:rPr>
              <a:t>Variables</a:t>
            </a:r>
            <a:endParaRPr lang="fr-FR" dirty="0"/>
          </a:p>
        </p:txBody>
      </p:sp>
      <p:pic>
        <p:nvPicPr>
          <p:cNvPr id="8" name="Image 7">
            <a:extLst>
              <a:ext uri="{FF2B5EF4-FFF2-40B4-BE49-F238E27FC236}">
                <a16:creationId xmlns:a16="http://schemas.microsoft.com/office/drawing/2014/main" id="{05EDADFE-8C6A-4905-AB7D-96B0D7DE1CC5}"/>
              </a:ext>
            </a:extLst>
          </p:cNvPr>
          <p:cNvPicPr>
            <a:picLocks noChangeAspect="1"/>
          </p:cNvPicPr>
          <p:nvPr/>
        </p:nvPicPr>
        <p:blipFill rotWithShape="1">
          <a:blip r:embed="rId2"/>
          <a:srcRect l="16495" r="38385" b="-1"/>
          <a:stretch/>
        </p:blipFill>
        <p:spPr>
          <a:xfrm>
            <a:off x="20" y="10"/>
            <a:ext cx="4635571" cy="6857990"/>
          </a:xfrm>
          <a:prstGeom prst="rect">
            <a:avLst/>
          </a:prstGeom>
          <a:effectLst/>
        </p:spPr>
      </p:pic>
      <p:cxnSp>
        <p:nvCxnSpPr>
          <p:cNvPr id="37" name="Straight Connector 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AEF6"/>
            </a:solidFill>
          </a:ln>
        </p:spPr>
        <p:style>
          <a:lnRef idx="1">
            <a:schemeClr val="accent1"/>
          </a:lnRef>
          <a:fillRef idx="0">
            <a:schemeClr val="accent1"/>
          </a:fillRef>
          <a:effectRef idx="0">
            <a:schemeClr val="accent1"/>
          </a:effectRef>
          <a:fontRef idx="minor">
            <a:schemeClr val="tx1"/>
          </a:fontRef>
        </p:style>
      </p:cxnSp>
      <p:pic>
        <p:nvPicPr>
          <p:cNvPr id="9" name="Picture 3" descr="A screenshot of a cell phone&#10;&#10;Description automatically generated">
            <a:extLst>
              <a:ext uri="{FF2B5EF4-FFF2-40B4-BE49-F238E27FC236}">
                <a16:creationId xmlns:a16="http://schemas.microsoft.com/office/drawing/2014/main" id="{620FF9C7-6F6E-4CF0-9D54-2BCB8F005FF2}"/>
              </a:ext>
            </a:extLst>
          </p:cNvPr>
          <p:cNvPicPr>
            <a:picLocks noChangeAspect="1"/>
          </p:cNvPicPr>
          <p:nvPr/>
        </p:nvPicPr>
        <p:blipFill rotWithShape="1">
          <a:blip r:embed="rId3">
            <a:extLst>
              <a:ext uri="{28A0092B-C50C-407E-A947-70E740481C1C}">
                <a14:useLocalDpi xmlns:a14="http://schemas.microsoft.com/office/drawing/2010/main" val="0"/>
              </a:ext>
            </a:extLst>
          </a:blip>
          <a:srcRect l="8000" t="3800" r="11765" b="43701"/>
          <a:stretch/>
        </p:blipFill>
        <p:spPr>
          <a:xfrm>
            <a:off x="7256652" y="152613"/>
            <a:ext cx="4740612" cy="6203765"/>
          </a:xfrm>
          <a:prstGeom prst="rect">
            <a:avLst/>
          </a:prstGeom>
        </p:spPr>
      </p:pic>
    </p:spTree>
    <p:extLst>
      <p:ext uri="{BB962C8B-B14F-4D97-AF65-F5344CB8AC3E}">
        <p14:creationId xmlns:p14="http://schemas.microsoft.com/office/powerpoint/2010/main" val="180257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AC2867-5E93-415A-AE7E-697D17A1EAF9}"/>
              </a:ext>
            </a:extLst>
          </p:cNvPr>
          <p:cNvSpPr>
            <a:spLocks noGrp="1"/>
          </p:cNvSpPr>
          <p:nvPr>
            <p:ph type="title"/>
          </p:nvPr>
        </p:nvSpPr>
        <p:spPr>
          <a:xfrm>
            <a:off x="4965430" y="629268"/>
            <a:ext cx="6586491" cy="1286160"/>
          </a:xfrm>
        </p:spPr>
        <p:txBody>
          <a:bodyPr anchor="b">
            <a:normAutofit/>
          </a:bodyPr>
          <a:lstStyle/>
          <a:p>
            <a:r>
              <a:rPr lang="fr-FR" dirty="0">
                <a:effectLst/>
              </a:rPr>
              <a:t>Variables (2)</a:t>
            </a:r>
            <a:endParaRPr lang="fr-FR" dirty="0"/>
          </a:p>
        </p:txBody>
      </p:sp>
      <p:sp>
        <p:nvSpPr>
          <p:cNvPr id="3" name="Espace réservé du contenu 2">
            <a:extLst>
              <a:ext uri="{FF2B5EF4-FFF2-40B4-BE49-F238E27FC236}">
                <a16:creationId xmlns:a16="http://schemas.microsoft.com/office/drawing/2014/main" id="{1A137CFC-BCB8-45BB-B640-796F196D39D3}"/>
              </a:ext>
            </a:extLst>
          </p:cNvPr>
          <p:cNvSpPr>
            <a:spLocks noGrp="1"/>
          </p:cNvSpPr>
          <p:nvPr>
            <p:ph idx="1"/>
          </p:nvPr>
        </p:nvSpPr>
        <p:spPr>
          <a:xfrm>
            <a:off x="4965431" y="2438400"/>
            <a:ext cx="6586489" cy="3785419"/>
          </a:xfrm>
        </p:spPr>
        <p:txBody>
          <a:bodyPr>
            <a:normAutofit/>
          </a:bodyPr>
          <a:lstStyle/>
          <a:p>
            <a:r>
              <a:rPr lang="fr-FR" sz="1300" dirty="0"/>
              <a:t>Les variables-objets (</a:t>
            </a:r>
            <a:r>
              <a:rPr lang="fr-FR" sz="1300" dirty="0" err="1"/>
              <a:t>worksheets</a:t>
            </a:r>
            <a:r>
              <a:rPr lang="fr-FR" sz="1300" dirty="0"/>
              <a:t>, range, </a:t>
            </a:r>
            <a:r>
              <a:rPr lang="fr-FR" sz="1300" dirty="0" err="1"/>
              <a:t>listobjects</a:t>
            </a:r>
            <a:r>
              <a:rPr lang="fr-FR" sz="1300" dirty="0"/>
              <a:t>, etc.)</a:t>
            </a:r>
          </a:p>
          <a:p>
            <a:pPr lvl="1"/>
            <a:r>
              <a:rPr lang="en-US" sz="1300" dirty="0"/>
              <a:t>Dim </a:t>
            </a:r>
            <a:r>
              <a:rPr lang="en-US" sz="1300" dirty="0" err="1"/>
              <a:t>wks</a:t>
            </a:r>
            <a:r>
              <a:rPr lang="en-US" sz="1300" dirty="0"/>
              <a:t> As Worksheet</a:t>
            </a:r>
          </a:p>
          <a:p>
            <a:pPr lvl="1"/>
            <a:r>
              <a:rPr lang="en-US" sz="1300" dirty="0"/>
              <a:t>Set </a:t>
            </a:r>
            <a:r>
              <a:rPr lang="en-US" sz="1300" dirty="0" err="1"/>
              <a:t>wks</a:t>
            </a:r>
            <a:r>
              <a:rPr lang="en-US" sz="1300" dirty="0"/>
              <a:t> = </a:t>
            </a:r>
            <a:r>
              <a:rPr lang="en-US" sz="1300" dirty="0" err="1"/>
              <a:t>ActiveSheet</a:t>
            </a:r>
            <a:endParaRPr lang="en-US" sz="1300" dirty="0"/>
          </a:p>
          <a:p>
            <a:pPr lvl="1"/>
            <a:r>
              <a:rPr lang="en-US" sz="1300" dirty="0" err="1"/>
              <a:t>ActiveSheet.PasteSpecial</a:t>
            </a:r>
            <a:r>
              <a:rPr lang="en-US" sz="1300" dirty="0"/>
              <a:t> </a:t>
            </a:r>
            <a:r>
              <a:rPr lang="en-US" sz="1300" dirty="0" err="1"/>
              <a:t>xlValue</a:t>
            </a:r>
            <a:endParaRPr lang="en-US" sz="1300" dirty="0"/>
          </a:p>
          <a:p>
            <a:pPr lvl="1"/>
            <a:r>
              <a:rPr lang="en-US" sz="1300" dirty="0" err="1"/>
              <a:t>ActiveSheet.PasteSpecial</a:t>
            </a:r>
            <a:r>
              <a:rPr lang="en-US" sz="1300" dirty="0"/>
              <a:t> </a:t>
            </a:r>
            <a:r>
              <a:rPr lang="en-US" sz="1300" dirty="0" err="1"/>
              <a:t>xlFormula</a:t>
            </a:r>
            <a:endParaRPr lang="en-US" sz="1300" dirty="0"/>
          </a:p>
          <a:p>
            <a:r>
              <a:rPr lang="fr-FR" sz="1300" dirty="0"/>
              <a:t>Les variables-tableaux à plusieurs dimensions </a:t>
            </a:r>
          </a:p>
          <a:p>
            <a:pPr lvl="1"/>
            <a:r>
              <a:rPr lang="fr-FR" sz="1300" dirty="0"/>
              <a:t>Dim </a:t>
            </a:r>
            <a:r>
              <a:rPr lang="fr-FR" sz="1300" dirty="0" err="1"/>
              <a:t>arrTableau</a:t>
            </a:r>
            <a:r>
              <a:rPr lang="fr-FR" sz="1300" dirty="0"/>
              <a:t> As Variant</a:t>
            </a:r>
          </a:p>
          <a:p>
            <a:pPr lvl="1"/>
            <a:r>
              <a:rPr lang="fr-FR" sz="1300" dirty="0" err="1"/>
              <a:t>ReDim</a:t>
            </a:r>
            <a:r>
              <a:rPr lang="fr-FR" sz="1300" dirty="0"/>
              <a:t> </a:t>
            </a:r>
            <a:r>
              <a:rPr lang="fr-FR" sz="1300" dirty="0" err="1"/>
              <a:t>arrTableau</a:t>
            </a:r>
            <a:r>
              <a:rPr lang="fr-FR" sz="1300" dirty="0"/>
              <a:t>(1 To 2, 1 To 5) As Variant</a:t>
            </a:r>
          </a:p>
          <a:p>
            <a:r>
              <a:rPr lang="fr-FR" sz="1300" dirty="0"/>
              <a:t>En combinant</a:t>
            </a:r>
            <a:endParaRPr lang="en-US" sz="1300" dirty="0"/>
          </a:p>
          <a:p>
            <a:pPr lvl="1"/>
            <a:r>
              <a:rPr lang="en-US" sz="1300" dirty="0"/>
              <a:t>Dim </a:t>
            </a:r>
            <a:r>
              <a:rPr lang="en-US" sz="1300" dirty="0" err="1"/>
              <a:t>wks</a:t>
            </a:r>
            <a:r>
              <a:rPr lang="en-US" sz="1300" dirty="0"/>
              <a:t> As Worksheet</a:t>
            </a:r>
          </a:p>
          <a:p>
            <a:pPr lvl="1"/>
            <a:r>
              <a:rPr lang="en-US" sz="1300" dirty="0"/>
              <a:t>Set </a:t>
            </a:r>
            <a:r>
              <a:rPr lang="en-US" sz="1300" dirty="0" err="1"/>
              <a:t>wks</a:t>
            </a:r>
            <a:r>
              <a:rPr lang="en-US" sz="1300" dirty="0"/>
              <a:t> = </a:t>
            </a:r>
            <a:r>
              <a:rPr lang="en-US" sz="1300" dirty="0" err="1"/>
              <a:t>ActiveSheet</a:t>
            </a:r>
            <a:endParaRPr lang="en-US" sz="1300" dirty="0"/>
          </a:p>
          <a:p>
            <a:pPr lvl="1"/>
            <a:r>
              <a:rPr lang="en-US" sz="1300" dirty="0" err="1"/>
              <a:t>arrTableau</a:t>
            </a:r>
            <a:r>
              <a:rPr lang="en-US" sz="1300" dirty="0"/>
              <a:t> = </a:t>
            </a:r>
            <a:r>
              <a:rPr lang="en-US" sz="1300" dirty="0" err="1"/>
              <a:t>wks.Range</a:t>
            </a:r>
            <a:r>
              <a:rPr lang="en-US" sz="1300" dirty="0"/>
              <a:t>("Tableau1").Value</a:t>
            </a:r>
            <a:endParaRPr lang="fr-FR" sz="1300" dirty="0"/>
          </a:p>
        </p:txBody>
      </p:sp>
      <p:pic>
        <p:nvPicPr>
          <p:cNvPr id="8" name="Image 7">
            <a:extLst>
              <a:ext uri="{FF2B5EF4-FFF2-40B4-BE49-F238E27FC236}">
                <a16:creationId xmlns:a16="http://schemas.microsoft.com/office/drawing/2014/main" id="{05EDADFE-8C6A-4905-AB7D-96B0D7DE1CC5}"/>
              </a:ext>
            </a:extLst>
          </p:cNvPr>
          <p:cNvPicPr>
            <a:picLocks noChangeAspect="1"/>
          </p:cNvPicPr>
          <p:nvPr/>
        </p:nvPicPr>
        <p:blipFill rotWithShape="1">
          <a:blip r:embed="rId2"/>
          <a:srcRect l="16495" r="38385" b="-1"/>
          <a:stretch/>
        </p:blipFill>
        <p:spPr>
          <a:xfrm>
            <a:off x="20" y="10"/>
            <a:ext cx="4635571" cy="6857990"/>
          </a:xfrm>
          <a:prstGeom prst="rect">
            <a:avLst/>
          </a:prstGeom>
          <a:effectLst/>
        </p:spPr>
      </p:pic>
      <p:cxnSp>
        <p:nvCxnSpPr>
          <p:cNvPr id="37" name="Straight Connector 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AEF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8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Espace réservé du contenu 4" descr="Une image contenant vert&#10;&#10;Description générée automatiquement">
            <a:extLst>
              <a:ext uri="{FF2B5EF4-FFF2-40B4-BE49-F238E27FC236}">
                <a16:creationId xmlns:a16="http://schemas.microsoft.com/office/drawing/2014/main" id="{5ED9481D-4E81-47EA-807F-EAEB3093105E}"/>
              </a:ext>
            </a:extLst>
          </p:cNvPr>
          <p:cNvPicPr>
            <a:picLocks noChangeAspect="1"/>
          </p:cNvPicPr>
          <p:nvPr/>
        </p:nvPicPr>
        <p:blipFill rotWithShape="1">
          <a:blip r:embed="rId2">
            <a:extLst>
              <a:ext uri="{28A0092B-C50C-407E-A947-70E740481C1C}">
                <a14:useLocalDpi xmlns:a14="http://schemas.microsoft.com/office/drawing/2010/main" val="0"/>
              </a:ext>
            </a:extLst>
          </a:blip>
          <a:srcRect t="21724" b="22027"/>
          <a:stretch/>
        </p:blipFill>
        <p:spPr>
          <a:xfrm>
            <a:off x="-1" y="10"/>
            <a:ext cx="12192000" cy="6857990"/>
          </a:xfrm>
          <a:prstGeom prst="rect">
            <a:avLst/>
          </a:prstGeom>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ABD8B8D5-56EE-41F9-9D94-49BD545D3045}"/>
              </a:ext>
            </a:extLst>
          </p:cNvPr>
          <p:cNvSpPr>
            <a:spLocks noGrp="1"/>
          </p:cNvSpPr>
          <p:nvPr>
            <p:ph type="title"/>
          </p:nvPr>
        </p:nvSpPr>
        <p:spPr>
          <a:xfrm>
            <a:off x="709448" y="1913950"/>
            <a:ext cx="4204137" cy="1342754"/>
          </a:xfrm>
        </p:spPr>
        <p:txBody>
          <a:bodyPr>
            <a:normAutofit/>
          </a:bodyPr>
          <a:lstStyle/>
          <a:p>
            <a:pPr algn="ctr"/>
            <a:r>
              <a:rPr lang="fr-FR" sz="3300">
                <a:effectLst/>
              </a:rPr>
              <a:t>Introduction à la notion d’objet dans Excel.</a:t>
            </a:r>
            <a:endParaRPr lang="fr-FR" sz="3300"/>
          </a:p>
        </p:txBody>
      </p:sp>
      <p:cxnSp>
        <p:nvCxnSpPr>
          <p:cNvPr id="14" name="Straight Connector 13">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920A945-666D-4C66-8A49-655067E9DE43}"/>
              </a:ext>
            </a:extLst>
          </p:cNvPr>
          <p:cNvSpPr>
            <a:spLocks noGrp="1"/>
          </p:cNvSpPr>
          <p:nvPr>
            <p:ph idx="1"/>
          </p:nvPr>
        </p:nvSpPr>
        <p:spPr>
          <a:xfrm>
            <a:off x="525516" y="3417573"/>
            <a:ext cx="4593021" cy="2619839"/>
          </a:xfrm>
        </p:spPr>
        <p:txBody>
          <a:bodyPr anchor="ctr">
            <a:normAutofit/>
          </a:bodyPr>
          <a:lstStyle/>
          <a:p>
            <a:r>
              <a:rPr lang="fr-FR" sz="1100"/>
              <a:t>Propriétés</a:t>
            </a:r>
          </a:p>
          <a:p>
            <a:r>
              <a:rPr lang="fr-FR" sz="1100"/>
              <a:t>Méthodes (actions)</a:t>
            </a:r>
          </a:p>
          <a:p>
            <a:r>
              <a:rPr lang="fr-FR" sz="1100"/>
              <a:t>Worksheet, Range sont des objets assez connus</a:t>
            </a:r>
          </a:p>
          <a:p>
            <a:r>
              <a:rPr lang="fr-FR" sz="1100"/>
              <a:t>D’autres objets à maitriser : </a:t>
            </a:r>
          </a:p>
          <a:p>
            <a:pPr lvl="1"/>
            <a:r>
              <a:rPr lang="fr-FR" sz="1100"/>
              <a:t>ListObjects (les tableaux structurés dans Excel)</a:t>
            </a:r>
          </a:p>
          <a:p>
            <a:pPr marL="457200" lvl="1" indent="0">
              <a:buNone/>
            </a:pPr>
            <a:endParaRPr lang="fr-FR" sz="1100"/>
          </a:p>
          <a:p>
            <a:pPr marL="457200" lvl="1" indent="0">
              <a:buNone/>
            </a:pPr>
            <a:r>
              <a:rPr lang="fr-FR" sz="1100"/>
              <a:t>Références : </a:t>
            </a:r>
          </a:p>
          <a:p>
            <a:pPr marL="457200" lvl="1" indent="0">
              <a:buNone/>
            </a:pPr>
            <a:r>
              <a:rPr lang="fr-FR" sz="1100">
                <a:hlinkClick r:id="rId3"/>
              </a:rPr>
              <a:t>https://docs.microsoft.com/en-us/office/vba/api/excel.listobject</a:t>
            </a:r>
            <a:endParaRPr lang="fr-FR" sz="1100"/>
          </a:p>
          <a:p>
            <a:pPr marL="457200" lvl="1" indent="0">
              <a:buNone/>
            </a:pPr>
            <a:r>
              <a:rPr lang="fr-FR" sz="1100">
                <a:hlinkClick r:id="rId4"/>
              </a:rPr>
              <a:t>https://www.thespreadsheetguru.com/blog/2014/6/20/the-vba-guide-to-listobject-excel-tables</a:t>
            </a:r>
            <a:endParaRPr lang="fr-FR" sz="1100"/>
          </a:p>
          <a:p>
            <a:pPr marL="457200" lvl="1" indent="0">
              <a:buNone/>
            </a:pPr>
            <a:endParaRPr lang="fr-FR" sz="1100"/>
          </a:p>
        </p:txBody>
      </p:sp>
      <p:pic>
        <p:nvPicPr>
          <p:cNvPr id="11" name="Image 10">
            <a:extLst>
              <a:ext uri="{FF2B5EF4-FFF2-40B4-BE49-F238E27FC236}">
                <a16:creationId xmlns:a16="http://schemas.microsoft.com/office/drawing/2014/main" id="{63A34C43-9B12-4B5F-938C-DBA248A4FD24}"/>
              </a:ext>
            </a:extLst>
          </p:cNvPr>
          <p:cNvPicPr>
            <a:picLocks noChangeAspect="1"/>
          </p:cNvPicPr>
          <p:nvPr/>
        </p:nvPicPr>
        <p:blipFill rotWithShape="1">
          <a:blip r:embed="rId5"/>
          <a:srcRect r="12735"/>
          <a:stretch/>
        </p:blipFill>
        <p:spPr>
          <a:xfrm>
            <a:off x="5583859" y="3938750"/>
            <a:ext cx="3522513" cy="2411852"/>
          </a:xfrm>
          <a:prstGeom prst="rect">
            <a:avLst/>
          </a:prstGeom>
        </p:spPr>
      </p:pic>
      <p:pic>
        <p:nvPicPr>
          <p:cNvPr id="13" name="Image 12">
            <a:extLst>
              <a:ext uri="{FF2B5EF4-FFF2-40B4-BE49-F238E27FC236}">
                <a16:creationId xmlns:a16="http://schemas.microsoft.com/office/drawing/2014/main" id="{C68668AB-3E1A-41D7-8138-21D6B5FA2A3D}"/>
              </a:ext>
            </a:extLst>
          </p:cNvPr>
          <p:cNvPicPr>
            <a:picLocks noChangeAspect="1"/>
          </p:cNvPicPr>
          <p:nvPr/>
        </p:nvPicPr>
        <p:blipFill>
          <a:blip r:embed="rId6"/>
          <a:stretch>
            <a:fillRect/>
          </a:stretch>
        </p:blipFill>
        <p:spPr>
          <a:xfrm>
            <a:off x="9445118" y="216168"/>
            <a:ext cx="2606086" cy="6474753"/>
          </a:xfrm>
          <a:prstGeom prst="rect">
            <a:avLst/>
          </a:prstGeom>
        </p:spPr>
      </p:pic>
    </p:spTree>
    <p:extLst>
      <p:ext uri="{BB962C8B-B14F-4D97-AF65-F5344CB8AC3E}">
        <p14:creationId xmlns:p14="http://schemas.microsoft.com/office/powerpoint/2010/main" val="4219459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5EDADFE-8C6A-4905-AB7D-96B0D7DE1CC5}"/>
              </a:ext>
            </a:extLst>
          </p:cNvPr>
          <p:cNvPicPr>
            <a:picLocks noChangeAspect="1"/>
          </p:cNvPicPr>
          <p:nvPr/>
        </p:nvPicPr>
        <p:blipFill rotWithShape="1">
          <a:blip r:embed="rId2"/>
          <a:srcRect l="16495" r="38385" b="-1"/>
          <a:stretch/>
        </p:blipFill>
        <p:spPr>
          <a:xfrm>
            <a:off x="20" y="10"/>
            <a:ext cx="4635571" cy="6857990"/>
          </a:xfrm>
          <a:prstGeom prst="rect">
            <a:avLst/>
          </a:prstGeom>
          <a:effectLst/>
        </p:spPr>
      </p:pic>
      <p:cxnSp>
        <p:nvCxnSpPr>
          <p:cNvPr id="37" name="Straight Connector 36">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0AEF6"/>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EF36A0BB-C687-4AEF-8774-62FDB0C39E37}"/>
              </a:ext>
            </a:extLst>
          </p:cNvPr>
          <p:cNvSpPr txBox="1"/>
          <p:nvPr/>
        </p:nvSpPr>
        <p:spPr>
          <a:xfrm>
            <a:off x="4965429" y="6548285"/>
            <a:ext cx="6900531" cy="276999"/>
          </a:xfrm>
          <a:prstGeom prst="rect">
            <a:avLst/>
          </a:prstGeom>
          <a:noFill/>
        </p:spPr>
        <p:txBody>
          <a:bodyPr wrap="square">
            <a:spAutoFit/>
          </a:bodyPr>
          <a:lstStyle/>
          <a:p>
            <a:r>
              <a:rPr lang="en-US" sz="1200" dirty="0"/>
              <a:t>Source : https://www.amazon.ca/Professional-Excel-Development-Definitive-Applications/dp/0321508793</a:t>
            </a:r>
          </a:p>
        </p:txBody>
      </p:sp>
      <p:pic>
        <p:nvPicPr>
          <p:cNvPr id="18" name="Image 17">
            <a:extLst>
              <a:ext uri="{FF2B5EF4-FFF2-40B4-BE49-F238E27FC236}">
                <a16:creationId xmlns:a16="http://schemas.microsoft.com/office/drawing/2014/main" id="{FBEE5370-E84F-4CCF-ABEE-6D405EA40414}"/>
              </a:ext>
            </a:extLst>
          </p:cNvPr>
          <p:cNvPicPr>
            <a:picLocks noChangeAspect="1"/>
          </p:cNvPicPr>
          <p:nvPr/>
        </p:nvPicPr>
        <p:blipFill rotWithShape="1">
          <a:blip r:embed="rId3">
            <a:extLst>
              <a:ext uri="{28A0092B-C50C-407E-A947-70E740481C1C}">
                <a14:useLocalDpi xmlns:a14="http://schemas.microsoft.com/office/drawing/2010/main" val="0"/>
              </a:ext>
            </a:extLst>
          </a:blip>
          <a:srcRect l="35457" t="15485" r="5651" b="39516"/>
          <a:stretch/>
        </p:blipFill>
        <p:spPr>
          <a:xfrm rot="5400000">
            <a:off x="5097627" y="300173"/>
            <a:ext cx="5198236" cy="5462634"/>
          </a:xfrm>
          <a:prstGeom prst="rect">
            <a:avLst/>
          </a:prstGeom>
        </p:spPr>
      </p:pic>
      <p:pic>
        <p:nvPicPr>
          <p:cNvPr id="20" name="Image 19">
            <a:extLst>
              <a:ext uri="{FF2B5EF4-FFF2-40B4-BE49-F238E27FC236}">
                <a16:creationId xmlns:a16="http://schemas.microsoft.com/office/drawing/2014/main" id="{92BC304E-43A2-437A-8747-4E73EDF9E055}"/>
              </a:ext>
            </a:extLst>
          </p:cNvPr>
          <p:cNvPicPr>
            <a:picLocks noChangeAspect="1"/>
          </p:cNvPicPr>
          <p:nvPr/>
        </p:nvPicPr>
        <p:blipFill rotWithShape="1">
          <a:blip r:embed="rId4">
            <a:extLst>
              <a:ext uri="{28A0092B-C50C-407E-A947-70E740481C1C}">
                <a14:useLocalDpi xmlns:a14="http://schemas.microsoft.com/office/drawing/2010/main" val="0"/>
              </a:ext>
            </a:extLst>
          </a:blip>
          <a:srcRect l="19048" t="10448" r="72751" b="45078"/>
          <a:stretch/>
        </p:blipFill>
        <p:spPr>
          <a:xfrm rot="5400000">
            <a:off x="7301056" y="3366728"/>
            <a:ext cx="723272" cy="5394530"/>
          </a:xfrm>
          <a:prstGeom prst="rect">
            <a:avLst/>
          </a:prstGeom>
        </p:spPr>
      </p:pic>
    </p:spTree>
    <p:extLst>
      <p:ext uri="{BB962C8B-B14F-4D97-AF65-F5344CB8AC3E}">
        <p14:creationId xmlns:p14="http://schemas.microsoft.com/office/powerpoint/2010/main" val="2652543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394821-497D-41EB-86A5-0D6186AE5AB9}"/>
              </a:ext>
            </a:extLst>
          </p:cNvPr>
          <p:cNvSpPr>
            <a:spLocks noGrp="1"/>
          </p:cNvSpPr>
          <p:nvPr>
            <p:ph type="title"/>
          </p:nvPr>
        </p:nvSpPr>
        <p:spPr>
          <a:xfrm>
            <a:off x="4965430" y="629268"/>
            <a:ext cx="6586491" cy="1286160"/>
          </a:xfrm>
        </p:spPr>
        <p:txBody>
          <a:bodyPr anchor="b">
            <a:normAutofit/>
          </a:bodyPr>
          <a:lstStyle/>
          <a:p>
            <a:r>
              <a:rPr lang="fr-FR">
                <a:effectLst/>
              </a:rPr>
              <a:t>Boucles : For…</a:t>
            </a:r>
            <a:endParaRPr lang="fr-FR"/>
          </a:p>
        </p:txBody>
      </p:sp>
      <p:pic>
        <p:nvPicPr>
          <p:cNvPr id="7" name="Image 6">
            <a:extLst>
              <a:ext uri="{FF2B5EF4-FFF2-40B4-BE49-F238E27FC236}">
                <a16:creationId xmlns:a16="http://schemas.microsoft.com/office/drawing/2014/main" id="{A5E7DDA2-BB2C-42E4-932B-275620869B73}"/>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6730" r="15676"/>
          <a:stretch/>
        </p:blipFill>
        <p:spPr>
          <a:xfrm>
            <a:off x="20" y="10"/>
            <a:ext cx="4635571" cy="68579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3BDAB"/>
            </a:solidFill>
          </a:ln>
        </p:spPr>
        <p:style>
          <a:lnRef idx="1">
            <a:schemeClr val="accent1"/>
          </a:lnRef>
          <a:fillRef idx="0">
            <a:schemeClr val="accent1"/>
          </a:fillRef>
          <a:effectRef idx="0">
            <a:schemeClr val="accent1"/>
          </a:effectRef>
          <a:fontRef idx="minor">
            <a:schemeClr val="tx1"/>
          </a:fontRef>
        </p:style>
      </p:cxnSp>
      <p:graphicFrame>
        <p:nvGraphicFramePr>
          <p:cNvPr id="5" name="Espace réservé du contenu 2">
            <a:extLst>
              <a:ext uri="{FF2B5EF4-FFF2-40B4-BE49-F238E27FC236}">
                <a16:creationId xmlns:a16="http://schemas.microsoft.com/office/drawing/2014/main" id="{6198301D-C9D2-435F-9B67-07BA74BAD37F}"/>
              </a:ext>
            </a:extLst>
          </p:cNvPr>
          <p:cNvGraphicFramePr>
            <a:graphicFrameLocks noGrp="1"/>
          </p:cNvGraphicFramePr>
          <p:nvPr>
            <p:ph idx="1"/>
            <p:extLst>
              <p:ext uri="{D42A27DB-BD31-4B8C-83A1-F6EECF244321}">
                <p14:modId xmlns:p14="http://schemas.microsoft.com/office/powerpoint/2010/main" val="1893450642"/>
              </p:ext>
            </p:extLst>
          </p:nvPr>
        </p:nvGraphicFramePr>
        <p:xfrm>
          <a:off x="4965431" y="2438400"/>
          <a:ext cx="6586489" cy="3785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48973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D69EE-721B-40CC-8777-10A974B04543}"/>
              </a:ext>
            </a:extLst>
          </p:cNvPr>
          <p:cNvSpPr>
            <a:spLocks noGrp="1"/>
          </p:cNvSpPr>
          <p:nvPr>
            <p:ph type="title"/>
          </p:nvPr>
        </p:nvSpPr>
        <p:spPr>
          <a:xfrm>
            <a:off x="4965430" y="629268"/>
            <a:ext cx="6586491" cy="1286160"/>
          </a:xfrm>
        </p:spPr>
        <p:txBody>
          <a:bodyPr anchor="b">
            <a:normAutofit/>
          </a:bodyPr>
          <a:lstStyle/>
          <a:p>
            <a:r>
              <a:rPr lang="fr-FR"/>
              <a:t>Conditions</a:t>
            </a:r>
          </a:p>
        </p:txBody>
      </p:sp>
      <p:sp>
        <p:nvSpPr>
          <p:cNvPr id="3" name="Espace réservé du contenu 2">
            <a:extLst>
              <a:ext uri="{FF2B5EF4-FFF2-40B4-BE49-F238E27FC236}">
                <a16:creationId xmlns:a16="http://schemas.microsoft.com/office/drawing/2014/main" id="{D4412A0E-C99D-4491-B3A9-0BA5DC973090}"/>
              </a:ext>
            </a:extLst>
          </p:cNvPr>
          <p:cNvSpPr>
            <a:spLocks noGrp="1"/>
          </p:cNvSpPr>
          <p:nvPr>
            <p:ph idx="1"/>
          </p:nvPr>
        </p:nvSpPr>
        <p:spPr>
          <a:xfrm>
            <a:off x="4965431" y="2438400"/>
            <a:ext cx="6586489" cy="3785419"/>
          </a:xfrm>
        </p:spPr>
        <p:txBody>
          <a:bodyPr>
            <a:normAutofit/>
          </a:bodyPr>
          <a:lstStyle/>
          <a:p>
            <a:pPr marL="0" indent="0">
              <a:buNone/>
            </a:pPr>
            <a:r>
              <a:rPr lang="en-US" sz="2000" dirty="0"/>
              <a:t>If (condition1 And condition2) Or condition3 Then</a:t>
            </a:r>
          </a:p>
          <a:p>
            <a:pPr marL="0" indent="0">
              <a:buNone/>
            </a:pPr>
            <a:r>
              <a:rPr lang="en-US" sz="2000" dirty="0"/>
              <a:t>…</a:t>
            </a:r>
          </a:p>
          <a:p>
            <a:pPr marL="0" indent="0">
              <a:buNone/>
            </a:pPr>
            <a:r>
              <a:rPr lang="en-US" sz="2000" dirty="0"/>
              <a:t>Elseif condition4 then</a:t>
            </a:r>
          </a:p>
          <a:p>
            <a:pPr marL="0" indent="0">
              <a:buNone/>
            </a:pPr>
            <a:r>
              <a:rPr lang="en-US" sz="2000" dirty="0"/>
              <a:t>…</a:t>
            </a:r>
          </a:p>
          <a:p>
            <a:pPr marL="0" indent="0">
              <a:buNone/>
            </a:pPr>
            <a:r>
              <a:rPr lang="en-US" sz="2000" dirty="0"/>
              <a:t>Else</a:t>
            </a:r>
          </a:p>
          <a:p>
            <a:pPr marL="0" indent="0">
              <a:buNone/>
            </a:pPr>
            <a:r>
              <a:rPr lang="en-US" sz="2000" dirty="0"/>
              <a:t>…</a:t>
            </a:r>
          </a:p>
          <a:p>
            <a:pPr marL="0" indent="0">
              <a:buNone/>
            </a:pPr>
            <a:r>
              <a:rPr lang="en-US" sz="2000" dirty="0"/>
              <a:t>End If</a:t>
            </a:r>
          </a:p>
          <a:p>
            <a:pPr marL="0" indent="0">
              <a:buNone/>
            </a:pPr>
            <a:endParaRPr lang="fr-FR" sz="2000" dirty="0"/>
          </a:p>
        </p:txBody>
      </p:sp>
      <p:pic>
        <p:nvPicPr>
          <p:cNvPr id="7" name="Image 6">
            <a:extLst>
              <a:ext uri="{FF2B5EF4-FFF2-40B4-BE49-F238E27FC236}">
                <a16:creationId xmlns:a16="http://schemas.microsoft.com/office/drawing/2014/main" id="{9655733C-C106-4B8E-9451-EA0D82D31C36}"/>
              </a:ext>
            </a:extLst>
          </p:cNvPr>
          <p:cNvPicPr>
            <a:picLocks noChangeAspect="1"/>
          </p:cNvPicPr>
          <p:nvPr/>
        </p:nvPicPr>
        <p:blipFill rotWithShape="1">
          <a:blip r:embed="rId2">
            <a:extLst>
              <a:ext uri="{28A0092B-C50C-407E-A947-70E740481C1C}">
                <a14:useLocalDpi xmlns:a14="http://schemas.microsoft.com/office/drawing/2010/main" val="0"/>
              </a:ext>
            </a:extLst>
          </a:blip>
          <a:srcRect t="12528" r="-1" b="19049"/>
          <a:stretch/>
        </p:blipFill>
        <p:spPr>
          <a:xfrm>
            <a:off x="20" y="10"/>
            <a:ext cx="4635571" cy="6857990"/>
          </a:xfrm>
          <a:prstGeom prst="rect">
            <a:avLst/>
          </a:prstGeom>
          <a:effectLst/>
        </p:spPr>
      </p:pic>
      <p:cxnSp>
        <p:nvCxnSpPr>
          <p:cNvPr id="53" name="Straight Connector 5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39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8279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4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CF19429-F048-4E47-866E-F8A89379A5FE}"/>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dirty="0" err="1">
                <a:solidFill>
                  <a:srgbClr val="FFFFFF"/>
                </a:solidFill>
                <a:effectLst/>
              </a:rPr>
              <a:t>Userform</a:t>
            </a:r>
            <a:r>
              <a:rPr lang="en-US" sz="3600" dirty="0">
                <a:solidFill>
                  <a:srgbClr val="FFFFFF"/>
                </a:solidFill>
                <a:effectLst/>
              </a:rPr>
              <a:t> :</a:t>
            </a:r>
            <a:br>
              <a:rPr lang="en-US" sz="3600" dirty="0">
                <a:solidFill>
                  <a:srgbClr val="FFFFFF"/>
                </a:solidFill>
                <a:effectLst/>
              </a:rPr>
            </a:br>
            <a:r>
              <a:rPr lang="en-US" sz="3600" dirty="0" err="1">
                <a:solidFill>
                  <a:srgbClr val="FFFFFF"/>
                </a:solidFill>
                <a:effectLst/>
              </a:rPr>
              <a:t>msgbox</a:t>
            </a:r>
            <a:r>
              <a:rPr lang="en-US" sz="3600" dirty="0">
                <a:solidFill>
                  <a:srgbClr val="FFFFFF"/>
                </a:solidFill>
                <a:effectLst/>
              </a:rPr>
              <a:t>,</a:t>
            </a:r>
            <a:br>
              <a:rPr lang="en-US" sz="3600" dirty="0">
                <a:solidFill>
                  <a:srgbClr val="FFFFFF"/>
                </a:solidFill>
                <a:effectLst/>
              </a:rPr>
            </a:br>
            <a:r>
              <a:rPr lang="en-US" sz="3600" dirty="0" err="1">
                <a:solidFill>
                  <a:srgbClr val="FFFFFF"/>
                </a:solidFill>
                <a:effectLst/>
              </a:rPr>
              <a:t>inputbox</a:t>
            </a:r>
            <a:r>
              <a:rPr lang="en-US" sz="3600" dirty="0">
                <a:solidFill>
                  <a:srgbClr val="FFFFFF"/>
                </a:solidFill>
                <a:effectLst/>
              </a:rPr>
              <a:t>,  textbox, boutons </a:t>
            </a:r>
            <a:r>
              <a:rPr lang="en-US" sz="3600" dirty="0" err="1">
                <a:solidFill>
                  <a:srgbClr val="FFFFFF"/>
                </a:solidFill>
                <a:effectLst/>
              </a:rPr>
              <a:t>d’options</a:t>
            </a:r>
            <a:r>
              <a:rPr lang="en-US" sz="3600" dirty="0">
                <a:solidFill>
                  <a:srgbClr val="FFFFFF"/>
                </a:solidFill>
              </a:rPr>
              <a:t>, </a:t>
            </a:r>
            <a:r>
              <a:rPr lang="en-US" sz="3600" dirty="0">
                <a:solidFill>
                  <a:srgbClr val="FFFFFF"/>
                </a:solidFill>
                <a:effectLst/>
              </a:rPr>
              <a:t>boutons de </a:t>
            </a:r>
            <a:r>
              <a:rPr lang="en-US" sz="3600" dirty="0" err="1">
                <a:solidFill>
                  <a:srgbClr val="FFFFFF"/>
                </a:solidFill>
                <a:effectLst/>
              </a:rPr>
              <a:t>commande</a:t>
            </a:r>
            <a:r>
              <a:rPr lang="en-US" sz="3600" dirty="0">
                <a:solidFill>
                  <a:srgbClr val="FFFFFF"/>
                </a:solidFill>
                <a:effectLst/>
              </a:rPr>
              <a:t> et bien plus</a:t>
            </a:r>
            <a:endParaRPr lang="en-US" sz="3600" dirty="0">
              <a:solidFill>
                <a:srgbClr val="FFFFFF"/>
              </a:solidFill>
            </a:endParaRPr>
          </a:p>
        </p:txBody>
      </p:sp>
      <p:sp>
        <p:nvSpPr>
          <p:cNvPr id="36"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Espace réservé du contenu 4" descr="Une image contenant route, noir, équipement électronique&#10;&#10;Description générée automatiquement">
            <a:extLst>
              <a:ext uri="{FF2B5EF4-FFF2-40B4-BE49-F238E27FC236}">
                <a16:creationId xmlns:a16="http://schemas.microsoft.com/office/drawing/2014/main" id="{82708547-0EFC-4EEB-B899-642460246B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123"/>
          <a:stretch/>
        </p:blipFill>
        <p:spPr>
          <a:xfrm>
            <a:off x="976251" y="942538"/>
            <a:ext cx="7163222" cy="4808332"/>
          </a:xfrm>
          <a:prstGeom prst="rect">
            <a:avLst/>
          </a:prstGeom>
          <a:effectLst/>
        </p:spPr>
      </p:pic>
    </p:spTree>
    <p:extLst>
      <p:ext uri="{BB962C8B-B14F-4D97-AF65-F5344CB8AC3E}">
        <p14:creationId xmlns:p14="http://schemas.microsoft.com/office/powerpoint/2010/main" val="923093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3D69EE-721B-40CC-8777-10A974B04543}"/>
              </a:ext>
            </a:extLst>
          </p:cNvPr>
          <p:cNvSpPr>
            <a:spLocks noGrp="1"/>
          </p:cNvSpPr>
          <p:nvPr>
            <p:ph type="title"/>
          </p:nvPr>
        </p:nvSpPr>
        <p:spPr>
          <a:xfrm>
            <a:off x="4965430" y="629268"/>
            <a:ext cx="6586491" cy="1286160"/>
          </a:xfrm>
        </p:spPr>
        <p:txBody>
          <a:bodyPr anchor="b">
            <a:normAutofit/>
          </a:bodyPr>
          <a:lstStyle/>
          <a:p>
            <a:r>
              <a:rPr lang="fr-FR" dirty="0"/>
              <a:t>Autres astuces</a:t>
            </a:r>
          </a:p>
        </p:txBody>
      </p:sp>
      <p:sp>
        <p:nvSpPr>
          <p:cNvPr id="3" name="Espace réservé du contenu 2">
            <a:extLst>
              <a:ext uri="{FF2B5EF4-FFF2-40B4-BE49-F238E27FC236}">
                <a16:creationId xmlns:a16="http://schemas.microsoft.com/office/drawing/2014/main" id="{D4412A0E-C99D-4491-B3A9-0BA5DC973090}"/>
              </a:ext>
            </a:extLst>
          </p:cNvPr>
          <p:cNvSpPr>
            <a:spLocks noGrp="1"/>
          </p:cNvSpPr>
          <p:nvPr>
            <p:ph idx="1"/>
          </p:nvPr>
        </p:nvSpPr>
        <p:spPr>
          <a:xfrm>
            <a:off x="4965431" y="2438400"/>
            <a:ext cx="6586489" cy="3785419"/>
          </a:xfrm>
        </p:spPr>
        <p:txBody>
          <a:bodyPr>
            <a:normAutofit lnSpcReduction="10000"/>
          </a:bodyPr>
          <a:lstStyle/>
          <a:p>
            <a:r>
              <a:rPr lang="fr-FR" sz="2000" dirty="0"/>
              <a:t>Copier coller directement une image comme </a:t>
            </a:r>
            <a:r>
              <a:rPr lang="fr-FR" sz="2000" dirty="0" err="1"/>
              <a:t>picture</a:t>
            </a:r>
            <a:r>
              <a:rPr lang="fr-FR" sz="2000" dirty="0"/>
              <a:t> dans le formulaire.</a:t>
            </a:r>
          </a:p>
          <a:p>
            <a:r>
              <a:rPr lang="fr-FR" sz="2000" dirty="0"/>
              <a:t>Mettre en noir les feuilles vides.</a:t>
            </a:r>
          </a:p>
          <a:p>
            <a:r>
              <a:rPr lang="fr-FR" sz="2000" dirty="0"/>
              <a:t>Changer les valeurs par défaut.</a:t>
            </a:r>
          </a:p>
          <a:p>
            <a:r>
              <a:rPr lang="fr-FR" sz="2000" dirty="0"/>
              <a:t>Transformer l’application en macro complémentaire.</a:t>
            </a:r>
          </a:p>
          <a:p>
            <a:pPr lvl="1"/>
            <a:r>
              <a:rPr lang="fr-FR" sz="1600" dirty="0"/>
              <a:t>Remplacer </a:t>
            </a:r>
            <a:r>
              <a:rPr lang="fr-FR" sz="1600" dirty="0" err="1"/>
              <a:t>ThisWorkbook</a:t>
            </a:r>
            <a:r>
              <a:rPr lang="fr-FR" sz="1600" dirty="0"/>
              <a:t> par </a:t>
            </a:r>
            <a:r>
              <a:rPr lang="fr-FR" sz="1600" dirty="0" err="1"/>
              <a:t>ActiveWorkbook</a:t>
            </a:r>
            <a:endParaRPr lang="fr-FR" sz="1600" dirty="0"/>
          </a:p>
          <a:p>
            <a:pPr lvl="1"/>
            <a:r>
              <a:rPr lang="fr-FR" sz="1600" dirty="0"/>
              <a:t>Installer l’éditeur de ruban : </a:t>
            </a:r>
            <a:r>
              <a:rPr lang="fr-FR" sz="1600" dirty="0">
                <a:hlinkClick r:id="rId2"/>
              </a:rPr>
              <a:t>https://www.rondebruin.nl/win/winfiles/OfficeCustomUIEditorSetup.zip</a:t>
            </a:r>
            <a:r>
              <a:rPr lang="fr-FR" sz="1600" dirty="0"/>
              <a:t> </a:t>
            </a:r>
          </a:p>
          <a:p>
            <a:pPr lvl="1"/>
            <a:r>
              <a:rPr lang="fr-FR" sz="1600" dirty="0"/>
              <a:t>Choisissez un bouton : </a:t>
            </a:r>
            <a:r>
              <a:rPr lang="fr-FR" sz="1600" dirty="0">
                <a:hlinkClick r:id="rId3"/>
              </a:rPr>
              <a:t>https://bert-toolkit.com/imagemso-list.html</a:t>
            </a:r>
            <a:r>
              <a:rPr lang="fr-FR" sz="1600" dirty="0"/>
              <a:t> </a:t>
            </a:r>
          </a:p>
          <a:p>
            <a:pPr lvl="1"/>
            <a:r>
              <a:rPr lang="fr-FR" sz="1600" dirty="0"/>
              <a:t>Ajouter un nouvel onglet et un nouveau bouton au fichier</a:t>
            </a:r>
          </a:p>
          <a:p>
            <a:pPr lvl="1"/>
            <a:r>
              <a:rPr lang="fr-FR" sz="1600" dirty="0"/>
              <a:t>Ajouter le callback</a:t>
            </a:r>
          </a:p>
          <a:p>
            <a:pPr lvl="1"/>
            <a:r>
              <a:rPr lang="fr-FR" sz="1600" dirty="0"/>
              <a:t>Enregistrer en XLAM</a:t>
            </a:r>
          </a:p>
        </p:txBody>
      </p:sp>
      <p:pic>
        <p:nvPicPr>
          <p:cNvPr id="5" name="Image 4">
            <a:extLst>
              <a:ext uri="{FF2B5EF4-FFF2-40B4-BE49-F238E27FC236}">
                <a16:creationId xmlns:a16="http://schemas.microsoft.com/office/drawing/2014/main" id="{EDC6CC28-4FF8-4CA0-A820-96A17F3D128A}"/>
              </a:ext>
            </a:extLst>
          </p:cNvPr>
          <p:cNvPicPr>
            <a:picLocks noChangeAspect="1"/>
          </p:cNvPicPr>
          <p:nvPr/>
        </p:nvPicPr>
        <p:blipFill rotWithShape="1">
          <a:blip r:embed="rId4"/>
          <a:srcRect l="6515" r="25891"/>
          <a:stretch/>
        </p:blipFill>
        <p:spPr>
          <a:xfrm>
            <a:off x="20" y="10"/>
            <a:ext cx="4635571" cy="6857990"/>
          </a:xfrm>
          <a:prstGeom prst="rect">
            <a:avLst/>
          </a:prstGeom>
          <a:effectLst/>
        </p:spPr>
      </p:pic>
      <p:cxnSp>
        <p:nvCxnSpPr>
          <p:cNvPr id="70" name="Straight Connector 6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1331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819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98949-B44A-44EF-90B8-97D16B4418CE}"/>
              </a:ext>
            </a:extLst>
          </p:cNvPr>
          <p:cNvSpPr>
            <a:spLocks noGrp="1"/>
          </p:cNvSpPr>
          <p:nvPr>
            <p:ph type="title"/>
          </p:nvPr>
        </p:nvSpPr>
        <p:spPr>
          <a:xfrm>
            <a:off x="4965430" y="629268"/>
            <a:ext cx="6586491" cy="1286160"/>
          </a:xfrm>
        </p:spPr>
        <p:txBody>
          <a:bodyPr anchor="b">
            <a:normAutofit/>
          </a:bodyPr>
          <a:lstStyle/>
          <a:p>
            <a:r>
              <a:rPr lang="fr-FR" sz="3700"/>
              <a:t>Conclusion de cette présentation des fondamentaux du VBA</a:t>
            </a:r>
            <a:endParaRPr lang="en-US" sz="3700"/>
          </a:p>
        </p:txBody>
      </p:sp>
      <p:sp>
        <p:nvSpPr>
          <p:cNvPr id="3" name="Espace réservé du contenu 2">
            <a:extLst>
              <a:ext uri="{FF2B5EF4-FFF2-40B4-BE49-F238E27FC236}">
                <a16:creationId xmlns:a16="http://schemas.microsoft.com/office/drawing/2014/main" id="{C2F4044E-3951-4FEB-B134-6793A4C19612}"/>
              </a:ext>
            </a:extLst>
          </p:cNvPr>
          <p:cNvSpPr>
            <a:spLocks noGrp="1"/>
          </p:cNvSpPr>
          <p:nvPr>
            <p:ph idx="1"/>
          </p:nvPr>
        </p:nvSpPr>
        <p:spPr>
          <a:xfrm>
            <a:off x="4965431" y="2438400"/>
            <a:ext cx="6586489" cy="3785419"/>
          </a:xfrm>
        </p:spPr>
        <p:txBody>
          <a:bodyPr>
            <a:normAutofit/>
          </a:bodyPr>
          <a:lstStyle/>
          <a:p>
            <a:r>
              <a:rPr lang="en-US" sz="2000" dirty="0"/>
              <a:t>Avant le VBA</a:t>
            </a:r>
          </a:p>
          <a:p>
            <a:r>
              <a:rPr lang="en-US" sz="2000" dirty="0"/>
              <a:t>Visual Basic Editor</a:t>
            </a:r>
          </a:p>
          <a:p>
            <a:r>
              <a:rPr lang="en-US" sz="2000" dirty="0"/>
              <a:t>Variables et Objects</a:t>
            </a:r>
          </a:p>
          <a:p>
            <a:r>
              <a:rPr lang="en-US" sz="2000" dirty="0"/>
              <a:t>Loops: for…to…next</a:t>
            </a:r>
          </a:p>
          <a:p>
            <a:r>
              <a:rPr lang="en-US" sz="2000" dirty="0"/>
              <a:t>Conditions : if…then…elseif…endif</a:t>
            </a:r>
          </a:p>
          <a:p>
            <a:r>
              <a:rPr lang="en-US" sz="2000" dirty="0" err="1"/>
              <a:t>Exemple</a:t>
            </a:r>
            <a:r>
              <a:rPr lang="en-US" sz="2000" dirty="0"/>
              <a:t> </a:t>
            </a:r>
            <a:r>
              <a:rPr lang="en-US" sz="2000" dirty="0" err="1"/>
              <a:t>récapitulatif</a:t>
            </a:r>
            <a:r>
              <a:rPr lang="en-US" sz="2000" dirty="0"/>
              <a:t> avec </a:t>
            </a:r>
            <a:r>
              <a:rPr lang="en-US" sz="2000" dirty="0" err="1"/>
              <a:t>Userform</a:t>
            </a:r>
            <a:endParaRPr lang="en-US" sz="2000" dirty="0"/>
          </a:p>
        </p:txBody>
      </p:sp>
      <p:pic>
        <p:nvPicPr>
          <p:cNvPr id="9" name="Image 8">
            <a:extLst>
              <a:ext uri="{FF2B5EF4-FFF2-40B4-BE49-F238E27FC236}">
                <a16:creationId xmlns:a16="http://schemas.microsoft.com/office/drawing/2014/main" id="{607C45FC-7F0B-4E46-9E62-B33506FBE246}"/>
              </a:ext>
            </a:extLst>
          </p:cNvPr>
          <p:cNvPicPr>
            <a:picLocks noChangeAspect="1"/>
          </p:cNvPicPr>
          <p:nvPr/>
        </p:nvPicPr>
        <p:blipFill rotWithShape="1">
          <a:blip r:embed="rId2">
            <a:extLst>
              <a:ext uri="{28A0092B-C50C-407E-A947-70E740481C1C}">
                <a14:useLocalDpi xmlns:a14="http://schemas.microsoft.com/office/drawing/2010/main" val="0"/>
              </a:ext>
            </a:extLst>
          </a:blip>
          <a:srcRect l="8147" r="24259"/>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4EC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933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24F9CA7C-A980-4020-A4A9-2717196BAB0F}"/>
              </a:ext>
            </a:extLst>
          </p:cNvPr>
          <p:cNvPicPr>
            <a:picLocks noChangeAspect="1"/>
          </p:cNvPicPr>
          <p:nvPr/>
        </p:nvPicPr>
        <p:blipFill rotWithShape="1">
          <a:blip r:embed="rId2"/>
          <a:srcRect l="9091" t="9091"/>
          <a:stretch/>
        </p:blipFill>
        <p:spPr>
          <a:xfrm>
            <a:off x="20" y="10"/>
            <a:ext cx="12191980" cy="6857990"/>
          </a:xfrm>
          <a:prstGeom prst="rect">
            <a:avLst/>
          </a:prstGeom>
        </p:spPr>
      </p:pic>
      <p:sp>
        <p:nvSpPr>
          <p:cNvPr id="6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3600" dirty="0" err="1"/>
              <a:t>Sommaire</a:t>
            </a:r>
            <a:endParaRPr lang="en-US" sz="3600" dirty="0"/>
          </a:p>
        </p:txBody>
      </p:sp>
      <p:cxnSp>
        <p:nvCxnSpPr>
          <p:cNvPr id="71" name="Straight Connector 7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525516" y="3417573"/>
            <a:ext cx="4593021" cy="2619839"/>
          </a:xfrm>
        </p:spPr>
        <p:txBody>
          <a:bodyPr vert="horz" lIns="91440" tIns="45720" rIns="91440" bIns="45720" numCol="1" spcCol="72000" rtlCol="0" anchor="ctr">
            <a:normAutofit/>
          </a:bodyPr>
          <a:lstStyle/>
          <a:p>
            <a:pPr marL="457200" indent="-457200">
              <a:buFont typeface="+mj-lt"/>
              <a:buAutoNum type="arabicPeriod"/>
            </a:pPr>
            <a:r>
              <a:rPr lang="en-US" sz="1800" b="1" dirty="0"/>
              <a:t>Rappels de base</a:t>
            </a:r>
          </a:p>
          <a:p>
            <a:pPr marL="457200" indent="-457200">
              <a:buFont typeface="+mj-lt"/>
              <a:buAutoNum type="arabicPeriod"/>
            </a:pPr>
            <a:r>
              <a:rPr lang="en-US" sz="1800" b="1" dirty="0" err="1">
                <a:solidFill>
                  <a:schemeClr val="accent5"/>
                </a:solidFill>
              </a:rPr>
              <a:t>Vocabulaire</a:t>
            </a:r>
            <a:r>
              <a:rPr lang="en-US" sz="1800" b="1" dirty="0">
                <a:solidFill>
                  <a:schemeClr val="accent5"/>
                </a:solidFill>
              </a:rPr>
              <a:t> : les </a:t>
            </a:r>
            <a:r>
              <a:rPr lang="en-US" sz="1800" b="1" dirty="0" err="1">
                <a:solidFill>
                  <a:schemeClr val="accent5"/>
                </a:solidFill>
              </a:rPr>
              <a:t>propriétés</a:t>
            </a:r>
            <a:r>
              <a:rPr lang="en-US" sz="1800" b="1" dirty="0">
                <a:solidFill>
                  <a:schemeClr val="accent5"/>
                </a:solidFill>
              </a:rPr>
              <a:t>, </a:t>
            </a:r>
            <a:r>
              <a:rPr lang="en-US" sz="1800" b="1" dirty="0" err="1">
                <a:solidFill>
                  <a:schemeClr val="accent5"/>
                </a:solidFill>
              </a:rPr>
              <a:t>méthodes</a:t>
            </a:r>
            <a:r>
              <a:rPr lang="en-US" sz="1800" b="1" dirty="0">
                <a:solidFill>
                  <a:schemeClr val="accent5"/>
                </a:solidFill>
              </a:rPr>
              <a:t>, enfants et parents des </a:t>
            </a:r>
            <a:r>
              <a:rPr lang="en-US" sz="1800" b="1" dirty="0" err="1">
                <a:solidFill>
                  <a:schemeClr val="accent5"/>
                </a:solidFill>
              </a:rPr>
              <a:t>objets</a:t>
            </a:r>
            <a:r>
              <a:rPr lang="en-US" sz="1800" b="1" dirty="0">
                <a:solidFill>
                  <a:schemeClr val="accent5"/>
                </a:solidFill>
              </a:rPr>
              <a:t> </a:t>
            </a:r>
            <a:r>
              <a:rPr lang="en-US" sz="1800" b="1" i="1" dirty="0">
                <a:solidFill>
                  <a:schemeClr val="accent5"/>
                </a:solidFill>
              </a:rPr>
              <a:t>Range</a:t>
            </a:r>
            <a:r>
              <a:rPr lang="en-US" sz="1800" b="1" dirty="0">
                <a:solidFill>
                  <a:schemeClr val="accent5"/>
                </a:solidFill>
              </a:rPr>
              <a:t> &amp; </a:t>
            </a:r>
            <a:r>
              <a:rPr lang="en-US" sz="1800" b="1" i="1" dirty="0" err="1">
                <a:solidFill>
                  <a:schemeClr val="accent5"/>
                </a:solidFill>
              </a:rPr>
              <a:t>ListObjects</a:t>
            </a:r>
            <a:endParaRPr lang="en-US" sz="1800" b="1" i="1" dirty="0">
              <a:solidFill>
                <a:schemeClr val="accent5"/>
              </a:solidFill>
            </a:endParaRPr>
          </a:p>
          <a:p>
            <a:pPr marL="457200" indent="-457200">
              <a:buFont typeface="+mj-lt"/>
              <a:buAutoNum type="arabicPeriod"/>
            </a:pPr>
            <a:r>
              <a:rPr lang="en-US" sz="1800" b="1" dirty="0" err="1"/>
              <a:t>Jouer</a:t>
            </a:r>
            <a:r>
              <a:rPr lang="en-US" sz="1800" b="1" dirty="0"/>
              <a:t> au </a:t>
            </a:r>
            <a:r>
              <a:rPr lang="en-US" sz="1800" b="1" dirty="0" err="1"/>
              <a:t>légo</a:t>
            </a:r>
            <a:r>
              <a:rPr lang="en-US" sz="1800" b="1" dirty="0"/>
              <a:t> : </a:t>
            </a:r>
            <a:r>
              <a:rPr lang="en-US" sz="1800" b="1" dirty="0" err="1"/>
              <a:t>exemples</a:t>
            </a:r>
            <a:r>
              <a:rPr lang="en-US" sz="1800" b="1" dirty="0"/>
              <a:t> </a:t>
            </a:r>
            <a:r>
              <a:rPr lang="en-US" sz="1800" b="1" dirty="0" err="1"/>
              <a:t>avancés</a:t>
            </a:r>
            <a:r>
              <a:rPr lang="en-US" sz="1800" b="1" dirty="0"/>
              <a:t> et code </a:t>
            </a:r>
            <a:r>
              <a:rPr lang="en-US" sz="1800" b="1" dirty="0" err="1"/>
              <a:t>réutilisable</a:t>
            </a:r>
            <a:endParaRPr lang="en-US" sz="1800" b="1" dirty="0"/>
          </a:p>
          <a:p>
            <a:pPr marL="457200" indent="-457200">
              <a:buFont typeface="+mj-lt"/>
              <a:buAutoNum type="arabicPeriod"/>
            </a:pPr>
            <a:r>
              <a:rPr lang="en-US" sz="1800" b="1" dirty="0"/>
              <a:t>Les </a:t>
            </a:r>
            <a:r>
              <a:rPr lang="en-US" sz="1800" b="1" dirty="0" err="1"/>
              <a:t>leçons</a:t>
            </a:r>
            <a:r>
              <a:rPr lang="en-US" sz="1800" b="1" dirty="0"/>
              <a:t> </a:t>
            </a:r>
            <a:r>
              <a:rPr lang="en-US" sz="1800" b="1" dirty="0" err="1"/>
              <a:t>durement</a:t>
            </a:r>
            <a:r>
              <a:rPr lang="en-US" sz="1800" b="1" dirty="0"/>
              <a:t> apprises !</a:t>
            </a:r>
          </a:p>
        </p:txBody>
      </p:sp>
    </p:spTree>
    <p:extLst>
      <p:ext uri="{BB962C8B-B14F-4D97-AF65-F5344CB8AC3E}">
        <p14:creationId xmlns:p14="http://schemas.microsoft.com/office/powerpoint/2010/main" val="3622777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Image 42">
            <a:extLst>
              <a:ext uri="{FF2B5EF4-FFF2-40B4-BE49-F238E27FC236}">
                <a16:creationId xmlns:a16="http://schemas.microsoft.com/office/drawing/2014/main" id="{24F9CA7C-A980-4020-A4A9-2717196BAB0F}"/>
              </a:ext>
            </a:extLst>
          </p:cNvPr>
          <p:cNvPicPr>
            <a:picLocks noChangeAspect="1"/>
          </p:cNvPicPr>
          <p:nvPr/>
        </p:nvPicPr>
        <p:blipFill rotWithShape="1">
          <a:blip r:embed="rId2"/>
          <a:srcRect l="9091" t="9091"/>
          <a:stretch/>
        </p:blipFill>
        <p:spPr>
          <a:xfrm>
            <a:off x="20" y="10"/>
            <a:ext cx="12191980" cy="6857990"/>
          </a:xfrm>
          <a:prstGeom prst="rect">
            <a:avLst/>
          </a:prstGeom>
        </p:spPr>
      </p:pic>
      <p:sp>
        <p:nvSpPr>
          <p:cNvPr id="6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709448" y="1913950"/>
            <a:ext cx="4204137" cy="1342754"/>
          </a:xfrm>
        </p:spPr>
        <p:txBody>
          <a:bodyPr vert="horz" lIns="91440" tIns="45720" rIns="91440" bIns="45720" rtlCol="0">
            <a:normAutofit/>
          </a:bodyPr>
          <a:lstStyle/>
          <a:p>
            <a:pPr algn="ctr"/>
            <a:r>
              <a:rPr lang="en-US" sz="3600"/>
              <a:t>Sommaire</a:t>
            </a:r>
          </a:p>
        </p:txBody>
      </p:sp>
      <p:cxnSp>
        <p:nvCxnSpPr>
          <p:cNvPr id="71" name="Straight Connector 7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525516" y="3417573"/>
            <a:ext cx="4593021" cy="2619839"/>
          </a:xfrm>
        </p:spPr>
        <p:txBody>
          <a:bodyPr vert="horz" lIns="91440" tIns="45720" rIns="91440" bIns="45720" numCol="1" spcCol="72000" rtlCol="0" anchor="ctr">
            <a:normAutofit/>
          </a:bodyPr>
          <a:lstStyle/>
          <a:p>
            <a:pPr marL="457200" indent="-457200">
              <a:buFont typeface="+mj-lt"/>
              <a:buAutoNum type="arabicPeriod"/>
            </a:pPr>
            <a:r>
              <a:rPr lang="en-US" sz="1800" b="1" dirty="0" err="1"/>
              <a:t>Règles</a:t>
            </a:r>
            <a:r>
              <a:rPr lang="en-US" sz="1800" b="1" dirty="0"/>
              <a:t> d’or</a:t>
            </a:r>
          </a:p>
          <a:p>
            <a:pPr marL="457200" indent="-457200">
              <a:buFont typeface="+mj-lt"/>
              <a:buAutoNum type="arabicPeriod"/>
            </a:pPr>
            <a:r>
              <a:rPr lang="en-US" sz="1800" b="1" dirty="0"/>
              <a:t>Rappels de base - VBA</a:t>
            </a:r>
          </a:p>
          <a:p>
            <a:pPr marL="457200" indent="-457200">
              <a:buFont typeface="+mj-lt"/>
              <a:buAutoNum type="arabicPeriod"/>
            </a:pPr>
            <a:r>
              <a:rPr lang="en-US" sz="1800" b="1" dirty="0" err="1"/>
              <a:t>Vocabulaire</a:t>
            </a:r>
            <a:r>
              <a:rPr lang="en-US" sz="1800" b="1" dirty="0"/>
              <a:t> : les </a:t>
            </a:r>
            <a:r>
              <a:rPr lang="en-US" sz="1800" b="1" dirty="0" err="1"/>
              <a:t>propriétés</a:t>
            </a:r>
            <a:r>
              <a:rPr lang="en-US" sz="1800" b="1" dirty="0"/>
              <a:t>, </a:t>
            </a:r>
            <a:r>
              <a:rPr lang="en-US" sz="1800" b="1" dirty="0" err="1"/>
              <a:t>méthodes</a:t>
            </a:r>
            <a:r>
              <a:rPr lang="en-US" sz="1800" b="1" dirty="0"/>
              <a:t>, enfants et parents des </a:t>
            </a:r>
            <a:r>
              <a:rPr lang="en-US" sz="1800" b="1" dirty="0" err="1"/>
              <a:t>objets</a:t>
            </a:r>
            <a:r>
              <a:rPr lang="en-US" sz="1800" b="1" dirty="0"/>
              <a:t> </a:t>
            </a:r>
            <a:r>
              <a:rPr lang="en-US" sz="1800" b="1" i="1" dirty="0"/>
              <a:t>Range</a:t>
            </a:r>
            <a:r>
              <a:rPr lang="en-US" sz="1800" b="1" dirty="0"/>
              <a:t> &amp; </a:t>
            </a:r>
            <a:r>
              <a:rPr lang="en-US" sz="1800" b="1" i="1" dirty="0" err="1"/>
              <a:t>ListObjects</a:t>
            </a:r>
            <a:endParaRPr lang="en-US" sz="1800" b="1" i="1" dirty="0"/>
          </a:p>
          <a:p>
            <a:pPr marL="457200" indent="-457200">
              <a:buFont typeface="+mj-lt"/>
              <a:buAutoNum type="arabicPeriod"/>
            </a:pPr>
            <a:r>
              <a:rPr lang="en-US" sz="1800" b="1" dirty="0" err="1"/>
              <a:t>Jouer</a:t>
            </a:r>
            <a:r>
              <a:rPr lang="en-US" sz="1800" b="1" dirty="0"/>
              <a:t> au </a:t>
            </a:r>
            <a:r>
              <a:rPr lang="en-US" sz="1800" b="1" dirty="0" err="1"/>
              <a:t>légo</a:t>
            </a:r>
            <a:r>
              <a:rPr lang="en-US" sz="1800" b="1" dirty="0"/>
              <a:t> : </a:t>
            </a:r>
            <a:r>
              <a:rPr lang="en-US" sz="1800" b="1" dirty="0" err="1"/>
              <a:t>exemples</a:t>
            </a:r>
            <a:r>
              <a:rPr lang="en-US" sz="1800" b="1" dirty="0"/>
              <a:t> </a:t>
            </a:r>
            <a:r>
              <a:rPr lang="en-US" sz="1800" b="1" dirty="0" err="1"/>
              <a:t>avancés</a:t>
            </a:r>
            <a:r>
              <a:rPr lang="en-US" sz="1800" b="1" dirty="0"/>
              <a:t> et code </a:t>
            </a:r>
            <a:r>
              <a:rPr lang="en-US" sz="1800" b="1" dirty="0" err="1"/>
              <a:t>réutilisable</a:t>
            </a:r>
            <a:endParaRPr lang="en-US" sz="1800" b="1" dirty="0"/>
          </a:p>
          <a:p>
            <a:pPr marL="457200" indent="-457200">
              <a:buFont typeface="+mj-lt"/>
              <a:buAutoNum type="arabicPeriod"/>
            </a:pPr>
            <a:r>
              <a:rPr lang="en-US" sz="1800" b="1" dirty="0"/>
              <a:t>Les </a:t>
            </a:r>
            <a:r>
              <a:rPr lang="en-US" sz="1800" b="1" dirty="0" err="1"/>
              <a:t>leçons</a:t>
            </a:r>
            <a:r>
              <a:rPr lang="en-US" sz="1800" b="1" dirty="0"/>
              <a:t> </a:t>
            </a:r>
            <a:r>
              <a:rPr lang="en-US" sz="1800" b="1" dirty="0" err="1"/>
              <a:t>durement</a:t>
            </a:r>
            <a:r>
              <a:rPr lang="en-US" sz="1800" b="1" dirty="0"/>
              <a:t> apprises !</a:t>
            </a:r>
          </a:p>
        </p:txBody>
      </p:sp>
    </p:spTree>
    <p:extLst>
      <p:ext uri="{BB962C8B-B14F-4D97-AF65-F5344CB8AC3E}">
        <p14:creationId xmlns:p14="http://schemas.microsoft.com/office/powerpoint/2010/main" val="351760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7976681" y="629268"/>
            <a:ext cx="3575240" cy="1286160"/>
          </a:xfrm>
        </p:spPr>
        <p:txBody>
          <a:bodyPr vert="horz" lIns="91440" tIns="45720" rIns="91440" bIns="45720" rtlCol="0" anchor="b">
            <a:normAutofit fontScale="90000"/>
          </a:bodyPr>
          <a:lstStyle/>
          <a:p>
            <a:r>
              <a:rPr lang="en-US" sz="4100" b="1" dirty="0" err="1"/>
              <a:t>Mes</a:t>
            </a:r>
            <a:r>
              <a:rPr lang="en-US" sz="4100" b="1" dirty="0"/>
              <a:t> </a:t>
            </a:r>
            <a:r>
              <a:rPr lang="en-US" sz="4100" b="1" dirty="0" err="1"/>
              <a:t>méthodes</a:t>
            </a:r>
            <a:r>
              <a:rPr lang="en-US" sz="4100" b="1" dirty="0"/>
              <a:t> de</a:t>
            </a:r>
            <a:br>
              <a:rPr lang="en-US" sz="4100" b="1" dirty="0"/>
            </a:br>
            <a:r>
              <a:rPr lang="en-US" sz="4100" b="1" dirty="0"/>
              <a:t>Range</a:t>
            </a:r>
            <a:endParaRPr lang="en-US" sz="4100"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7976681" y="2438399"/>
            <a:ext cx="3575239" cy="4168877"/>
          </a:xfrm>
        </p:spPr>
        <p:txBody>
          <a:bodyPr vert="horz" lIns="91440" tIns="45720" rIns="91440" bIns="45720" numCol="1" spcCol="72000" rtlCol="0">
            <a:normAutofit fontScale="92500" lnSpcReduction="10000"/>
          </a:bodyPr>
          <a:lstStyle/>
          <a:p>
            <a:pPr marL="0" indent="0">
              <a:buNone/>
            </a:pPr>
            <a:r>
              <a:rPr lang="en-US" sz="2100" dirty="0"/>
              <a:t>La </a:t>
            </a:r>
            <a:r>
              <a:rPr lang="en-US" sz="2100" dirty="0" err="1"/>
              <a:t>sélection</a:t>
            </a:r>
            <a:r>
              <a:rPr lang="en-US" sz="2100" dirty="0"/>
              <a:t> des plus </a:t>
            </a:r>
            <a:r>
              <a:rPr lang="en-US" sz="2100" dirty="0" err="1"/>
              <a:t>utiles</a:t>
            </a:r>
            <a:r>
              <a:rPr lang="en-US" sz="2100" dirty="0"/>
              <a:t>.</a:t>
            </a:r>
          </a:p>
          <a:p>
            <a:pPr marL="457200" lvl="1" indent="0">
              <a:buNone/>
            </a:pPr>
            <a:r>
              <a:rPr lang="en-US" sz="1700" dirty="0" err="1"/>
              <a:t>Méthodes</a:t>
            </a:r>
            <a:endParaRPr lang="en-US" sz="1700" dirty="0"/>
          </a:p>
          <a:p>
            <a:pPr lvl="1"/>
            <a:r>
              <a:rPr lang="en-US" sz="1700" dirty="0"/>
              <a:t>.Select</a:t>
            </a:r>
          </a:p>
          <a:p>
            <a:pPr lvl="1"/>
            <a:r>
              <a:rPr lang="en-US" sz="1700" dirty="0"/>
              <a:t>.Resize les </a:t>
            </a:r>
            <a:r>
              <a:rPr lang="en-US" sz="1700" dirty="0" err="1"/>
              <a:t>paramètres</a:t>
            </a:r>
            <a:r>
              <a:rPr lang="en-US" sz="1700" dirty="0"/>
              <a:t> </a:t>
            </a:r>
            <a:r>
              <a:rPr lang="en-US" sz="1700" dirty="0" err="1"/>
              <a:t>sont</a:t>
            </a:r>
            <a:r>
              <a:rPr lang="en-US" sz="1700" dirty="0"/>
              <a:t> </a:t>
            </a:r>
            <a:r>
              <a:rPr lang="en-US" sz="1700" dirty="0" err="1"/>
              <a:t>optionnels</a:t>
            </a:r>
            <a:endParaRPr lang="en-US" sz="1700" dirty="0"/>
          </a:p>
          <a:p>
            <a:pPr lvl="1"/>
            <a:r>
              <a:rPr lang="en-US" sz="1700" dirty="0"/>
              <a:t>.Offset les </a:t>
            </a:r>
            <a:r>
              <a:rPr lang="en-US" sz="1700" dirty="0" err="1"/>
              <a:t>paramètres</a:t>
            </a:r>
            <a:r>
              <a:rPr lang="en-US" sz="1700" dirty="0"/>
              <a:t> </a:t>
            </a:r>
            <a:r>
              <a:rPr lang="en-US" sz="1700" dirty="0" err="1"/>
              <a:t>sont</a:t>
            </a:r>
            <a:r>
              <a:rPr lang="en-US" sz="1700" dirty="0"/>
              <a:t> </a:t>
            </a:r>
            <a:r>
              <a:rPr lang="en-US" sz="1700" dirty="0" err="1"/>
              <a:t>optionnels</a:t>
            </a:r>
            <a:br>
              <a:rPr lang="en-US" sz="1700" dirty="0"/>
            </a:br>
            <a:r>
              <a:rPr lang="en-US" sz="1700" dirty="0"/>
              <a:t>.Copy</a:t>
            </a:r>
          </a:p>
          <a:p>
            <a:pPr lvl="1"/>
            <a:r>
              <a:rPr lang="en-US" sz="1700" dirty="0"/>
              <a:t>.</a:t>
            </a:r>
            <a:r>
              <a:rPr lang="en-US" sz="1700" dirty="0" err="1"/>
              <a:t>ClearContents</a:t>
            </a:r>
            <a:endParaRPr lang="en-US" sz="1700" dirty="0"/>
          </a:p>
          <a:p>
            <a:pPr lvl="1"/>
            <a:r>
              <a:rPr lang="en-US" sz="1700" dirty="0"/>
              <a:t>.Delete </a:t>
            </a:r>
            <a:r>
              <a:rPr lang="en-US" sz="1700" dirty="0" err="1"/>
              <a:t>xlShiftUp</a:t>
            </a:r>
            <a:r>
              <a:rPr lang="en-US" sz="1700" dirty="0"/>
              <a:t>/</a:t>
            </a:r>
            <a:r>
              <a:rPr lang="en-US" sz="1700" dirty="0" err="1"/>
              <a:t>xlShiftToLeft</a:t>
            </a:r>
            <a:endParaRPr lang="en-US" sz="1700" dirty="0"/>
          </a:p>
          <a:p>
            <a:pPr lvl="1"/>
            <a:r>
              <a:rPr lang="en-US" sz="1700" dirty="0"/>
              <a:t>.Speak</a:t>
            </a:r>
          </a:p>
          <a:p>
            <a:pPr lvl="1"/>
            <a:r>
              <a:rPr lang="en-US" sz="1700" dirty="0"/>
              <a:t>.AutoFilter</a:t>
            </a:r>
          </a:p>
          <a:p>
            <a:pPr lvl="1"/>
            <a:r>
              <a:rPr lang="en-US" sz="1700" dirty="0"/>
              <a:t>.Find</a:t>
            </a:r>
          </a:p>
          <a:p>
            <a:pPr lvl="1"/>
            <a:r>
              <a:rPr lang="en-US" sz="1700" dirty="0"/>
              <a:t>Intersect &amp; Union</a:t>
            </a:r>
          </a:p>
          <a:p>
            <a:pPr lvl="1"/>
            <a:r>
              <a:rPr lang="en-US" sz="1700" dirty="0"/>
              <a:t>.</a:t>
            </a:r>
            <a:r>
              <a:rPr lang="en-US" sz="1700" dirty="0" err="1"/>
              <a:t>SpecialCells</a:t>
            </a:r>
            <a:r>
              <a:rPr lang="en-US" sz="1700" dirty="0"/>
              <a:t> et </a:t>
            </a:r>
            <a:r>
              <a:rPr lang="en-US" sz="1700" dirty="0" err="1"/>
              <a:t>ses</a:t>
            </a:r>
            <a:r>
              <a:rPr lang="en-US" sz="1700" dirty="0"/>
              <a:t> </a:t>
            </a:r>
            <a:r>
              <a:rPr lang="en-US" sz="1700" dirty="0" err="1"/>
              <a:t>attributs</a:t>
            </a:r>
            <a:r>
              <a:rPr lang="en-US" sz="1700" dirty="0"/>
              <a:t> (</a:t>
            </a:r>
            <a:r>
              <a:rPr lang="en-US" sz="1700" dirty="0" err="1"/>
              <a:t>équivalent</a:t>
            </a:r>
            <a:r>
              <a:rPr lang="en-US" sz="1700" dirty="0"/>
              <a:t> à la </a:t>
            </a:r>
            <a:r>
              <a:rPr lang="en-US" sz="1700" dirty="0" err="1"/>
              <a:t>touche</a:t>
            </a:r>
            <a:r>
              <a:rPr lang="en-US" sz="1700" dirty="0"/>
              <a:t> F5, Cellules…)</a:t>
            </a:r>
          </a:p>
          <a:p>
            <a:pPr lvl="1"/>
            <a:endParaRPr lang="en-US" sz="1700" dirty="0"/>
          </a:p>
          <a:p>
            <a:pPr marL="457200" lvl="1" indent="0">
              <a:buNone/>
            </a:pPr>
            <a:endParaRPr lang="en-US" sz="1700" dirty="0"/>
          </a:p>
          <a:p>
            <a:pPr marL="0" indent="0">
              <a:buNone/>
            </a:pPr>
            <a:endParaRPr lang="en-US" sz="1700" dirty="0"/>
          </a:p>
        </p:txBody>
      </p:sp>
      <p:pic>
        <p:nvPicPr>
          <p:cNvPr id="5" name="Image 4">
            <a:extLst>
              <a:ext uri="{FF2B5EF4-FFF2-40B4-BE49-F238E27FC236}">
                <a16:creationId xmlns:a16="http://schemas.microsoft.com/office/drawing/2014/main" id="{E7DF52F1-4F34-4D3E-B951-54BA4B0C92B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Strokes/>
                    </a14:imgEffect>
                  </a14:imgLayer>
                </a14:imgProps>
              </a:ext>
            </a:extLst>
          </a:blip>
          <a:srcRect l="37577" r="108"/>
          <a:stretch/>
        </p:blipFill>
        <p:spPr>
          <a:xfrm>
            <a:off x="0" y="-10"/>
            <a:ext cx="7597302"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F0FE"/>
            </a:solidFill>
          </a:ln>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C301BF99-B832-4D73-BB9C-BF4418B204D0}"/>
              </a:ext>
            </a:extLst>
          </p:cNvPr>
          <p:cNvPicPr>
            <a:picLocks noChangeAspect="1"/>
          </p:cNvPicPr>
          <p:nvPr/>
        </p:nvPicPr>
        <p:blipFill>
          <a:blip r:embed="rId4"/>
          <a:stretch>
            <a:fillRect/>
          </a:stretch>
        </p:blipFill>
        <p:spPr>
          <a:xfrm>
            <a:off x="2978590" y="0"/>
            <a:ext cx="1149995" cy="6858000"/>
          </a:xfrm>
          <a:prstGeom prst="rect">
            <a:avLst/>
          </a:prstGeom>
        </p:spPr>
      </p:pic>
      <p:pic>
        <p:nvPicPr>
          <p:cNvPr id="12" name="Image 11">
            <a:extLst>
              <a:ext uri="{FF2B5EF4-FFF2-40B4-BE49-F238E27FC236}">
                <a16:creationId xmlns:a16="http://schemas.microsoft.com/office/drawing/2014/main" id="{80E35763-C1B0-4642-8695-E6DDE59BB995}"/>
              </a:ext>
            </a:extLst>
          </p:cNvPr>
          <p:cNvPicPr>
            <a:picLocks noChangeAspect="1"/>
          </p:cNvPicPr>
          <p:nvPr/>
        </p:nvPicPr>
        <p:blipFill>
          <a:blip r:embed="rId5"/>
          <a:stretch>
            <a:fillRect/>
          </a:stretch>
        </p:blipFill>
        <p:spPr>
          <a:xfrm>
            <a:off x="4863374" y="0"/>
            <a:ext cx="1286054" cy="4467849"/>
          </a:xfrm>
          <a:prstGeom prst="rect">
            <a:avLst/>
          </a:prstGeom>
        </p:spPr>
      </p:pic>
      <p:pic>
        <p:nvPicPr>
          <p:cNvPr id="7" name="Image 6">
            <a:extLst>
              <a:ext uri="{FF2B5EF4-FFF2-40B4-BE49-F238E27FC236}">
                <a16:creationId xmlns:a16="http://schemas.microsoft.com/office/drawing/2014/main" id="{C29D82F7-7718-45FA-ADFD-563282B851BB}"/>
              </a:ext>
            </a:extLst>
          </p:cNvPr>
          <p:cNvPicPr>
            <a:picLocks noChangeAspect="1"/>
          </p:cNvPicPr>
          <p:nvPr/>
        </p:nvPicPr>
        <p:blipFill>
          <a:blip r:embed="rId6"/>
          <a:stretch>
            <a:fillRect/>
          </a:stretch>
        </p:blipFill>
        <p:spPr>
          <a:xfrm>
            <a:off x="674291" y="-10"/>
            <a:ext cx="1613647" cy="6858000"/>
          </a:xfrm>
          <a:prstGeom prst="rect">
            <a:avLst/>
          </a:prstGeom>
        </p:spPr>
      </p:pic>
    </p:spTree>
    <p:extLst>
      <p:ext uri="{BB962C8B-B14F-4D97-AF65-F5344CB8AC3E}">
        <p14:creationId xmlns:p14="http://schemas.microsoft.com/office/powerpoint/2010/main" val="1576787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7976681" y="629268"/>
            <a:ext cx="3575240" cy="1286160"/>
          </a:xfrm>
        </p:spPr>
        <p:txBody>
          <a:bodyPr vert="horz" lIns="91440" tIns="45720" rIns="91440" bIns="45720" rtlCol="0" anchor="b">
            <a:normAutofit/>
          </a:bodyPr>
          <a:lstStyle/>
          <a:p>
            <a:r>
              <a:rPr lang="en-US" sz="4100" b="1" dirty="0"/>
              <a:t>Les </a:t>
            </a:r>
            <a:r>
              <a:rPr lang="en-US" sz="4100" b="1" dirty="0" err="1"/>
              <a:t>propriétés</a:t>
            </a:r>
            <a:r>
              <a:rPr lang="en-US" sz="4100" b="1" dirty="0"/>
              <a:t> de Range</a:t>
            </a:r>
            <a:endParaRPr lang="en-US" sz="4100"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7976682" y="2438399"/>
            <a:ext cx="2622046" cy="4168877"/>
          </a:xfrm>
        </p:spPr>
        <p:txBody>
          <a:bodyPr vert="horz" lIns="91440" tIns="45720" rIns="91440" bIns="45720" numCol="1" spcCol="72000" rtlCol="0">
            <a:normAutofit/>
          </a:bodyPr>
          <a:lstStyle/>
          <a:p>
            <a:pPr marL="0" indent="0">
              <a:buNone/>
            </a:pPr>
            <a:r>
              <a:rPr lang="en-US" sz="2100" dirty="0"/>
              <a:t>La </a:t>
            </a:r>
            <a:r>
              <a:rPr lang="en-US" sz="2100" dirty="0" err="1"/>
              <a:t>sélection</a:t>
            </a:r>
            <a:r>
              <a:rPr lang="en-US" sz="2100" dirty="0"/>
              <a:t> des plus </a:t>
            </a:r>
            <a:r>
              <a:rPr lang="en-US" sz="2100" dirty="0" err="1"/>
              <a:t>utiles</a:t>
            </a:r>
            <a:r>
              <a:rPr lang="en-US" sz="2100" dirty="0"/>
              <a:t>.</a:t>
            </a:r>
          </a:p>
          <a:p>
            <a:pPr marL="457200" lvl="1" indent="0">
              <a:buNone/>
            </a:pPr>
            <a:r>
              <a:rPr lang="en-US" sz="1700" dirty="0" err="1"/>
              <a:t>Propriétés</a:t>
            </a:r>
            <a:endParaRPr lang="en-US" sz="1700" dirty="0"/>
          </a:p>
          <a:p>
            <a:pPr lvl="1"/>
            <a:r>
              <a:rPr lang="en-US" sz="1700" dirty="0"/>
              <a:t>.Address</a:t>
            </a:r>
          </a:p>
          <a:p>
            <a:pPr lvl="1"/>
            <a:r>
              <a:rPr lang="en-US" sz="1700" dirty="0"/>
              <a:t>.Areas</a:t>
            </a:r>
          </a:p>
          <a:p>
            <a:pPr lvl="1"/>
            <a:r>
              <a:rPr lang="en-US" sz="1700" dirty="0"/>
              <a:t>.Cells</a:t>
            </a:r>
          </a:p>
          <a:p>
            <a:pPr lvl="1"/>
            <a:r>
              <a:rPr lang="en-US" sz="1700" dirty="0"/>
              <a:t>.</a:t>
            </a:r>
            <a:r>
              <a:rPr lang="en-US" sz="1700" dirty="0" err="1"/>
              <a:t>EntireRow</a:t>
            </a:r>
            <a:endParaRPr lang="en-US" sz="1700" dirty="0"/>
          </a:p>
          <a:p>
            <a:pPr lvl="1"/>
            <a:r>
              <a:rPr lang="en-US" sz="1700" dirty="0"/>
              <a:t>.Row</a:t>
            </a:r>
          </a:p>
          <a:p>
            <a:pPr lvl="1"/>
            <a:r>
              <a:rPr lang="en-US" sz="1700" dirty="0"/>
              <a:t>.Rows()</a:t>
            </a:r>
          </a:p>
          <a:p>
            <a:pPr lvl="1"/>
            <a:r>
              <a:rPr lang="en-US" sz="1700" dirty="0"/>
              <a:t>.Column</a:t>
            </a:r>
          </a:p>
          <a:p>
            <a:pPr lvl="1"/>
            <a:r>
              <a:rPr lang="en-US" sz="1700" dirty="0"/>
              <a:t>.Columns()</a:t>
            </a:r>
          </a:p>
          <a:p>
            <a:pPr lvl="1"/>
            <a:r>
              <a:rPr lang="en-US" sz="1700" dirty="0"/>
              <a:t>.</a:t>
            </a:r>
            <a:r>
              <a:rPr lang="en-US" sz="1700" dirty="0" err="1"/>
              <a:t>HasFormula</a:t>
            </a:r>
            <a:r>
              <a:rPr lang="en-US" sz="1700" dirty="0"/>
              <a:t> </a:t>
            </a:r>
          </a:p>
          <a:p>
            <a:pPr lvl="1"/>
            <a:r>
              <a:rPr lang="en-US" sz="1700" dirty="0"/>
              <a:t>.Value et .Value2</a:t>
            </a:r>
          </a:p>
          <a:p>
            <a:pPr marL="457200" lvl="1" indent="0">
              <a:buNone/>
            </a:pPr>
            <a:endParaRPr lang="en-US" sz="1700" dirty="0"/>
          </a:p>
          <a:p>
            <a:pPr lvl="1"/>
            <a:endParaRPr lang="en-US" sz="1700" dirty="0"/>
          </a:p>
          <a:p>
            <a:pPr lvl="1"/>
            <a:endParaRPr lang="en-US" sz="1700" dirty="0"/>
          </a:p>
          <a:p>
            <a:pPr marL="0" indent="0">
              <a:buNone/>
            </a:pPr>
            <a:endParaRPr lang="en-US" sz="1700" dirty="0"/>
          </a:p>
        </p:txBody>
      </p:sp>
      <p:pic>
        <p:nvPicPr>
          <p:cNvPr id="5" name="Image 4">
            <a:extLst>
              <a:ext uri="{FF2B5EF4-FFF2-40B4-BE49-F238E27FC236}">
                <a16:creationId xmlns:a16="http://schemas.microsoft.com/office/drawing/2014/main" id="{E7DF52F1-4F34-4D3E-B951-54BA4B0C92B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LightScreen/>
                    </a14:imgEffect>
                  </a14:imgLayer>
                </a14:imgProps>
              </a:ext>
            </a:extLst>
          </a:blip>
          <a:srcRect l="37577" r="108"/>
          <a:stretch/>
        </p:blipFill>
        <p:spPr>
          <a:xfrm>
            <a:off x="0" y="-15"/>
            <a:ext cx="7597302"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F0FE"/>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9E4C98E4-922B-49D6-B501-1CE70F0AB1D8}"/>
              </a:ext>
            </a:extLst>
          </p:cNvPr>
          <p:cNvPicPr>
            <a:picLocks noChangeAspect="1"/>
          </p:cNvPicPr>
          <p:nvPr/>
        </p:nvPicPr>
        <p:blipFill>
          <a:blip r:embed="rId4"/>
          <a:stretch>
            <a:fillRect/>
          </a:stretch>
        </p:blipFill>
        <p:spPr>
          <a:xfrm>
            <a:off x="374707" y="0"/>
            <a:ext cx="1429528" cy="6858000"/>
          </a:xfrm>
          <a:prstGeom prst="rect">
            <a:avLst/>
          </a:prstGeom>
        </p:spPr>
      </p:pic>
      <p:pic>
        <p:nvPicPr>
          <p:cNvPr id="16" name="Image 15">
            <a:extLst>
              <a:ext uri="{FF2B5EF4-FFF2-40B4-BE49-F238E27FC236}">
                <a16:creationId xmlns:a16="http://schemas.microsoft.com/office/drawing/2014/main" id="{00E3D75D-0AFD-4C2A-B510-0063D3413612}"/>
              </a:ext>
            </a:extLst>
          </p:cNvPr>
          <p:cNvPicPr>
            <a:picLocks noChangeAspect="1"/>
          </p:cNvPicPr>
          <p:nvPr/>
        </p:nvPicPr>
        <p:blipFill>
          <a:blip r:embed="rId5"/>
          <a:stretch>
            <a:fillRect/>
          </a:stretch>
        </p:blipFill>
        <p:spPr>
          <a:xfrm>
            <a:off x="2501239" y="-15"/>
            <a:ext cx="1146131" cy="6858000"/>
          </a:xfrm>
          <a:prstGeom prst="rect">
            <a:avLst/>
          </a:prstGeom>
        </p:spPr>
      </p:pic>
      <p:pic>
        <p:nvPicPr>
          <p:cNvPr id="20" name="Image 19">
            <a:extLst>
              <a:ext uri="{FF2B5EF4-FFF2-40B4-BE49-F238E27FC236}">
                <a16:creationId xmlns:a16="http://schemas.microsoft.com/office/drawing/2014/main" id="{B92BF3DA-C3DA-4913-B53A-3BF3EDDFA5BF}"/>
              </a:ext>
            </a:extLst>
          </p:cNvPr>
          <p:cNvPicPr>
            <a:picLocks noChangeAspect="1"/>
          </p:cNvPicPr>
          <p:nvPr/>
        </p:nvPicPr>
        <p:blipFill>
          <a:blip r:embed="rId6"/>
          <a:stretch>
            <a:fillRect/>
          </a:stretch>
        </p:blipFill>
        <p:spPr>
          <a:xfrm>
            <a:off x="4344374" y="0"/>
            <a:ext cx="949269" cy="6857985"/>
          </a:xfrm>
          <a:prstGeom prst="rect">
            <a:avLst/>
          </a:prstGeom>
        </p:spPr>
      </p:pic>
      <p:pic>
        <p:nvPicPr>
          <p:cNvPr id="22" name="Image 21">
            <a:extLst>
              <a:ext uri="{FF2B5EF4-FFF2-40B4-BE49-F238E27FC236}">
                <a16:creationId xmlns:a16="http://schemas.microsoft.com/office/drawing/2014/main" id="{0FD7D3CB-BE01-46EE-94CD-804C344F6249}"/>
              </a:ext>
            </a:extLst>
          </p:cNvPr>
          <p:cNvPicPr>
            <a:picLocks noChangeAspect="1"/>
          </p:cNvPicPr>
          <p:nvPr/>
        </p:nvPicPr>
        <p:blipFill>
          <a:blip r:embed="rId7"/>
          <a:stretch>
            <a:fillRect/>
          </a:stretch>
        </p:blipFill>
        <p:spPr>
          <a:xfrm>
            <a:off x="5990646" y="0"/>
            <a:ext cx="1114581" cy="2705478"/>
          </a:xfrm>
          <a:prstGeom prst="rect">
            <a:avLst/>
          </a:prstGeom>
        </p:spPr>
      </p:pic>
    </p:spTree>
    <p:extLst>
      <p:ext uri="{BB962C8B-B14F-4D97-AF65-F5344CB8AC3E}">
        <p14:creationId xmlns:p14="http://schemas.microsoft.com/office/powerpoint/2010/main" val="1726531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4058929" cy="1286160"/>
          </a:xfrm>
        </p:spPr>
        <p:txBody>
          <a:bodyPr vert="horz" lIns="91440" tIns="45720" rIns="91440" bIns="45720" rtlCol="0" anchor="b">
            <a:normAutofit/>
          </a:bodyPr>
          <a:lstStyle/>
          <a:p>
            <a:r>
              <a:rPr lang="en-US" sz="4100" b="1" dirty="0" err="1"/>
              <a:t>ListObjects</a:t>
            </a:r>
            <a:endParaRPr lang="en-US" sz="4100"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4965431" y="2438399"/>
            <a:ext cx="6586489" cy="4168877"/>
          </a:xfrm>
        </p:spPr>
        <p:txBody>
          <a:bodyPr vert="horz" lIns="91440" tIns="45720" rIns="91440" bIns="45720" numCol="2" spcCol="72000" rtlCol="0">
            <a:normAutofit/>
          </a:bodyPr>
          <a:lstStyle/>
          <a:p>
            <a:pPr marL="0" indent="0">
              <a:buNone/>
            </a:pPr>
            <a:r>
              <a:rPr lang="fr-FR" sz="2400" dirty="0" err="1"/>
              <a:t>Listobjects</a:t>
            </a:r>
            <a:endParaRPr lang="fr-FR" sz="2400" dirty="0"/>
          </a:p>
          <a:p>
            <a:pPr marL="457200" lvl="1" indent="0">
              <a:buNone/>
            </a:pPr>
            <a:r>
              <a:rPr lang="fr-FR" sz="1800" dirty="0"/>
              <a:t>Propriétés</a:t>
            </a:r>
          </a:p>
          <a:p>
            <a:pPr lvl="1"/>
            <a:r>
              <a:rPr lang="fr-FR" sz="1800" dirty="0"/>
              <a:t>()</a:t>
            </a:r>
          </a:p>
          <a:p>
            <a:pPr lvl="1"/>
            <a:r>
              <a:rPr lang="fr-FR" sz="1800" dirty="0"/>
              <a:t>("</a:t>
            </a:r>
            <a:r>
              <a:rPr lang="fr-FR" sz="1800" dirty="0" err="1"/>
              <a:t>NomListobject</a:t>
            </a:r>
            <a:r>
              <a:rPr lang="fr-FR" sz="1800" dirty="0"/>
              <a:t>“)</a:t>
            </a:r>
          </a:p>
          <a:p>
            <a:pPr lvl="1"/>
            <a:r>
              <a:rPr lang="fr-FR" sz="1800" dirty="0"/>
              <a:t>.count</a:t>
            </a:r>
          </a:p>
          <a:p>
            <a:pPr marL="457200" lvl="1" indent="0">
              <a:buNone/>
            </a:pPr>
            <a:r>
              <a:rPr lang="fr-FR" sz="1800" dirty="0"/>
              <a:t>Méthodes</a:t>
            </a:r>
          </a:p>
          <a:p>
            <a:pPr lvl="1"/>
            <a:r>
              <a:rPr lang="fr-FR" sz="1800" dirty="0"/>
              <a:t>.</a:t>
            </a:r>
            <a:r>
              <a:rPr lang="fr-FR" sz="1800" dirty="0" err="1"/>
              <a:t>Add</a:t>
            </a:r>
            <a:endParaRPr lang="fr-FR" sz="1800" dirty="0"/>
          </a:p>
          <a:p>
            <a:pPr marL="0" indent="0">
              <a:buNone/>
            </a:pPr>
            <a:endParaRPr lang="en-US" sz="2000" dirty="0"/>
          </a:p>
        </p:txBody>
      </p:sp>
      <p:pic>
        <p:nvPicPr>
          <p:cNvPr id="5" name="Image 4">
            <a:extLst>
              <a:ext uri="{FF2B5EF4-FFF2-40B4-BE49-F238E27FC236}">
                <a16:creationId xmlns:a16="http://schemas.microsoft.com/office/drawing/2014/main" id="{E7DF52F1-4F34-4D3E-B951-54BA4B0C92B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WatercolorSponge/>
                    </a14:imgEffect>
                  </a14:imgLayer>
                </a14:imgProps>
              </a:ext>
            </a:extLst>
          </a:blip>
          <a:srcRect l="37578" r="2440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F0FE"/>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F5F7A08A-2CAD-431B-83D2-603255F76A84}"/>
              </a:ext>
            </a:extLst>
          </p:cNvPr>
          <p:cNvPicPr>
            <a:picLocks noChangeAspect="1"/>
          </p:cNvPicPr>
          <p:nvPr/>
        </p:nvPicPr>
        <p:blipFill>
          <a:blip r:embed="rId4"/>
          <a:stretch>
            <a:fillRect/>
          </a:stretch>
        </p:blipFill>
        <p:spPr>
          <a:xfrm>
            <a:off x="337117" y="168091"/>
            <a:ext cx="1819529" cy="2019582"/>
          </a:xfrm>
          <a:prstGeom prst="rect">
            <a:avLst/>
          </a:prstGeom>
        </p:spPr>
      </p:pic>
      <p:pic>
        <p:nvPicPr>
          <p:cNvPr id="9" name="Image 8">
            <a:extLst>
              <a:ext uri="{FF2B5EF4-FFF2-40B4-BE49-F238E27FC236}">
                <a16:creationId xmlns:a16="http://schemas.microsoft.com/office/drawing/2014/main" id="{136A9E5A-51A7-4321-8FDE-5C239A403C7E}"/>
              </a:ext>
            </a:extLst>
          </p:cNvPr>
          <p:cNvPicPr>
            <a:picLocks noChangeAspect="1"/>
          </p:cNvPicPr>
          <p:nvPr/>
        </p:nvPicPr>
        <p:blipFill>
          <a:blip r:embed="rId5"/>
          <a:stretch>
            <a:fillRect/>
          </a:stretch>
        </p:blipFill>
        <p:spPr>
          <a:xfrm>
            <a:off x="1315808" y="3122466"/>
            <a:ext cx="2972215" cy="2800741"/>
          </a:xfrm>
          <a:prstGeom prst="rect">
            <a:avLst/>
          </a:prstGeom>
        </p:spPr>
      </p:pic>
    </p:spTree>
    <p:extLst>
      <p:ext uri="{BB962C8B-B14F-4D97-AF65-F5344CB8AC3E}">
        <p14:creationId xmlns:p14="http://schemas.microsoft.com/office/powerpoint/2010/main" val="19571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err="1"/>
              <a:t>ListObject</a:t>
            </a:r>
            <a:endParaRPr lang="en-US" sz="4100"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4965431" y="2438399"/>
            <a:ext cx="6586489" cy="4168877"/>
          </a:xfrm>
        </p:spPr>
        <p:txBody>
          <a:bodyPr vert="horz" lIns="91440" tIns="45720" rIns="91440" bIns="45720" numCol="2" spcCol="72000" rtlCol="0">
            <a:normAutofit/>
          </a:bodyPr>
          <a:lstStyle/>
          <a:p>
            <a:pPr marL="0" indent="0">
              <a:buNone/>
            </a:pPr>
            <a:r>
              <a:rPr lang="en-US" sz="1700" dirty="0" err="1"/>
              <a:t>Listobject</a:t>
            </a:r>
            <a:endParaRPr lang="en-US" sz="1700" dirty="0"/>
          </a:p>
          <a:p>
            <a:pPr marL="0" indent="0">
              <a:buNone/>
            </a:pPr>
            <a:r>
              <a:rPr lang="en-US" sz="1700" dirty="0" err="1"/>
              <a:t>Propriétés</a:t>
            </a:r>
            <a:endParaRPr lang="en-US" sz="1700" dirty="0"/>
          </a:p>
          <a:p>
            <a:pPr lvl="1"/>
            <a:r>
              <a:rPr lang="en-US" sz="1700" dirty="0"/>
              <a:t>.</a:t>
            </a:r>
            <a:r>
              <a:rPr lang="en-US" sz="1700" dirty="0" err="1"/>
              <a:t>DataBodyRange</a:t>
            </a:r>
            <a:endParaRPr lang="en-US" sz="1700" dirty="0"/>
          </a:p>
          <a:p>
            <a:pPr lvl="2"/>
            <a:r>
              <a:rPr lang="en-US" sz="1700" dirty="0"/>
              <a:t>.Columns(1)</a:t>
            </a:r>
          </a:p>
          <a:p>
            <a:pPr lvl="1"/>
            <a:r>
              <a:rPr lang="en-US" sz="1700" dirty="0"/>
              <a:t>.</a:t>
            </a:r>
            <a:r>
              <a:rPr lang="en-US" sz="1700" dirty="0" err="1"/>
              <a:t>HeaderRowRange</a:t>
            </a:r>
            <a:endParaRPr lang="en-US" sz="1700" dirty="0"/>
          </a:p>
          <a:p>
            <a:pPr lvl="1"/>
            <a:r>
              <a:rPr lang="en-US" sz="1700" dirty="0"/>
              <a:t>.</a:t>
            </a:r>
            <a:r>
              <a:rPr lang="en-US" sz="1700" dirty="0" err="1"/>
              <a:t>ListColumns</a:t>
            </a:r>
            <a:r>
              <a:rPr lang="en-US" sz="1700" dirty="0"/>
              <a:t> : collection</a:t>
            </a:r>
          </a:p>
          <a:p>
            <a:pPr lvl="2"/>
            <a:r>
              <a:rPr lang="en-US" sz="1700" dirty="0"/>
              <a:t>.</a:t>
            </a:r>
            <a:r>
              <a:rPr lang="en-US" sz="1700" dirty="0" err="1"/>
              <a:t>Databodyrange</a:t>
            </a:r>
            <a:endParaRPr lang="en-US" sz="1300" dirty="0"/>
          </a:p>
          <a:p>
            <a:pPr lvl="1"/>
            <a:r>
              <a:rPr lang="en-US" sz="1700" dirty="0"/>
              <a:t>.</a:t>
            </a:r>
            <a:r>
              <a:rPr lang="en-US" sz="1700" dirty="0" err="1"/>
              <a:t>ListRow</a:t>
            </a:r>
            <a:r>
              <a:rPr lang="en-US" sz="1700" dirty="0"/>
              <a:t>(s)</a:t>
            </a:r>
          </a:p>
          <a:p>
            <a:pPr lvl="1"/>
            <a:r>
              <a:rPr lang="en-US" sz="1700" dirty="0"/>
              <a:t>.</a:t>
            </a:r>
            <a:r>
              <a:rPr lang="en-US" sz="1700" dirty="0" err="1"/>
              <a:t>ListRows.Add</a:t>
            </a:r>
            <a:endParaRPr lang="en-US" sz="1700" dirty="0"/>
          </a:p>
          <a:p>
            <a:pPr lvl="1"/>
            <a:r>
              <a:rPr lang="en-US" sz="1700" dirty="0"/>
              <a:t>.</a:t>
            </a:r>
            <a:r>
              <a:rPr lang="en-US" sz="1700" dirty="0" err="1"/>
              <a:t>ListRow.Delete</a:t>
            </a:r>
            <a:endParaRPr lang="en-US" sz="1700" dirty="0"/>
          </a:p>
          <a:p>
            <a:pPr lvl="1"/>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r>
              <a:rPr lang="en-US" sz="1700" dirty="0" err="1"/>
              <a:t>Méthodes</a:t>
            </a:r>
            <a:endParaRPr lang="en-US" sz="1700" dirty="0"/>
          </a:p>
          <a:p>
            <a:pPr lvl="1"/>
            <a:r>
              <a:rPr lang="en-US" sz="1700" dirty="0"/>
              <a:t>.Refresh</a:t>
            </a:r>
          </a:p>
          <a:p>
            <a:pPr lvl="1"/>
            <a:r>
              <a:rPr lang="en-US" sz="1700" dirty="0"/>
              <a:t>.Resize</a:t>
            </a:r>
          </a:p>
          <a:p>
            <a:pPr lvl="1"/>
            <a:r>
              <a:rPr lang="en-US" sz="1700" dirty="0"/>
              <a:t>.</a:t>
            </a:r>
            <a:r>
              <a:rPr lang="en-US" sz="1700" dirty="0" err="1"/>
              <a:t>Autofilter</a:t>
            </a:r>
            <a:endParaRPr lang="en-US" sz="1700" dirty="0"/>
          </a:p>
          <a:p>
            <a:pPr lvl="1"/>
            <a:r>
              <a:rPr lang="en-US" sz="1700" dirty="0"/>
              <a:t>.</a:t>
            </a:r>
            <a:r>
              <a:rPr lang="en-US" sz="1700" dirty="0" err="1"/>
              <a:t>Range.Autofilter</a:t>
            </a:r>
            <a:endParaRPr lang="en-US" sz="1700" dirty="0"/>
          </a:p>
        </p:txBody>
      </p:sp>
      <p:pic>
        <p:nvPicPr>
          <p:cNvPr id="5" name="Image 4">
            <a:extLst>
              <a:ext uri="{FF2B5EF4-FFF2-40B4-BE49-F238E27FC236}">
                <a16:creationId xmlns:a16="http://schemas.microsoft.com/office/drawing/2014/main" id="{E7DF52F1-4F34-4D3E-B951-54BA4B0C92B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Blur/>
                    </a14:imgEffect>
                  </a14:imgLayer>
                </a14:imgProps>
              </a:ext>
            </a:extLst>
          </a:blip>
          <a:srcRect l="37578" r="2440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F0FE"/>
            </a:solidFill>
          </a:ln>
        </p:spPr>
        <p:style>
          <a:lnRef idx="1">
            <a:schemeClr val="accent1"/>
          </a:lnRef>
          <a:fillRef idx="0">
            <a:schemeClr val="accent1"/>
          </a:fillRef>
          <a:effectRef idx="0">
            <a:schemeClr val="accent1"/>
          </a:effectRef>
          <a:fontRef idx="minor">
            <a:schemeClr val="tx1"/>
          </a:fontRef>
        </p:style>
      </p:cxnSp>
      <p:pic>
        <p:nvPicPr>
          <p:cNvPr id="12" name="Image 11">
            <a:extLst>
              <a:ext uri="{FF2B5EF4-FFF2-40B4-BE49-F238E27FC236}">
                <a16:creationId xmlns:a16="http://schemas.microsoft.com/office/drawing/2014/main" id="{DE338985-949E-4192-AEBE-E270A1900240}"/>
              </a:ext>
            </a:extLst>
          </p:cNvPr>
          <p:cNvPicPr>
            <a:picLocks noChangeAspect="1"/>
          </p:cNvPicPr>
          <p:nvPr/>
        </p:nvPicPr>
        <p:blipFill>
          <a:blip r:embed="rId4"/>
          <a:stretch>
            <a:fillRect/>
          </a:stretch>
        </p:blipFill>
        <p:spPr>
          <a:xfrm>
            <a:off x="134941" y="57657"/>
            <a:ext cx="2152715" cy="1988636"/>
          </a:xfrm>
          <a:prstGeom prst="rect">
            <a:avLst/>
          </a:prstGeom>
        </p:spPr>
      </p:pic>
      <p:pic>
        <p:nvPicPr>
          <p:cNvPr id="16" name="Image 15">
            <a:extLst>
              <a:ext uri="{FF2B5EF4-FFF2-40B4-BE49-F238E27FC236}">
                <a16:creationId xmlns:a16="http://schemas.microsoft.com/office/drawing/2014/main" id="{F4AF56EF-0179-4477-9E70-6AB087D7205A}"/>
              </a:ext>
            </a:extLst>
          </p:cNvPr>
          <p:cNvPicPr>
            <a:picLocks noChangeAspect="1"/>
          </p:cNvPicPr>
          <p:nvPr/>
        </p:nvPicPr>
        <p:blipFill>
          <a:blip r:embed="rId5"/>
          <a:stretch>
            <a:fillRect/>
          </a:stretch>
        </p:blipFill>
        <p:spPr>
          <a:xfrm>
            <a:off x="2510328" y="442452"/>
            <a:ext cx="1866238" cy="6346723"/>
          </a:xfrm>
          <a:prstGeom prst="rect">
            <a:avLst/>
          </a:prstGeom>
        </p:spPr>
      </p:pic>
    </p:spTree>
    <p:extLst>
      <p:ext uri="{BB962C8B-B14F-4D97-AF65-F5344CB8AC3E}">
        <p14:creationId xmlns:p14="http://schemas.microsoft.com/office/powerpoint/2010/main" val="1544412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err="1"/>
              <a:t>ListColumn</a:t>
            </a:r>
            <a:r>
              <a:rPr lang="en-US" sz="4100" b="1" dirty="0"/>
              <a:t>(s)</a:t>
            </a:r>
            <a:endParaRPr lang="en-US" sz="4100"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4965431" y="2438399"/>
            <a:ext cx="6586489" cy="4168877"/>
          </a:xfrm>
        </p:spPr>
        <p:txBody>
          <a:bodyPr vert="horz" lIns="91440" tIns="45720" rIns="91440" bIns="45720" numCol="2" spcCol="72000" rtlCol="0">
            <a:normAutofit lnSpcReduction="10000"/>
          </a:bodyPr>
          <a:lstStyle/>
          <a:p>
            <a:pPr marL="0" lvl="1" indent="0">
              <a:buNone/>
            </a:pPr>
            <a:r>
              <a:rPr lang="en-US" sz="1700" b="1" dirty="0" err="1"/>
              <a:t>ListColumn</a:t>
            </a:r>
            <a:endParaRPr lang="en-US" sz="1700" b="1" dirty="0"/>
          </a:p>
          <a:p>
            <a:pPr marL="0" lvl="1" indent="0">
              <a:buNone/>
            </a:pPr>
            <a:r>
              <a:rPr lang="en-US" sz="1700" dirty="0" err="1"/>
              <a:t>Méthodes</a:t>
            </a:r>
            <a:endParaRPr lang="en-US" sz="1700" dirty="0"/>
          </a:p>
          <a:p>
            <a:pPr marL="0" lvl="1" indent="0"/>
            <a:r>
              <a:rPr lang="en-US" sz="1700" dirty="0"/>
              <a:t>.Delete</a:t>
            </a:r>
          </a:p>
          <a:p>
            <a:pPr marL="0" lvl="1" indent="0">
              <a:buNone/>
            </a:pPr>
            <a:r>
              <a:rPr lang="en-US" sz="1700" dirty="0" err="1"/>
              <a:t>Propriété</a:t>
            </a:r>
            <a:endParaRPr lang="en-US" sz="1700" dirty="0"/>
          </a:p>
          <a:p>
            <a:pPr marL="0" lvl="1" indent="0"/>
            <a:r>
              <a:rPr lang="en-US" sz="1700" dirty="0"/>
              <a:t>.</a:t>
            </a:r>
            <a:r>
              <a:rPr lang="en-US" sz="1700" dirty="0" err="1"/>
              <a:t>DataBodyRange</a:t>
            </a:r>
            <a:endParaRPr lang="en-US" sz="1700" dirty="0"/>
          </a:p>
          <a:p>
            <a:pPr marL="0" lvl="1" indent="0"/>
            <a:r>
              <a:rPr lang="en-US" sz="1700" dirty="0"/>
              <a:t>.Index</a:t>
            </a:r>
          </a:p>
          <a:p>
            <a:pPr marL="0" lvl="1" indent="0"/>
            <a:r>
              <a:rPr lang="en-US" sz="1700" dirty="0"/>
              <a:t>.Name</a:t>
            </a:r>
          </a:p>
          <a:p>
            <a:pPr marL="0" lvl="1" indent="0"/>
            <a:r>
              <a:rPr lang="en-US" sz="1700" dirty="0"/>
              <a:t>.Range</a:t>
            </a:r>
          </a:p>
          <a:p>
            <a:pPr marL="0" indent="0">
              <a:buNone/>
            </a:pPr>
            <a:endParaRPr lang="en-US" sz="1700" b="1" dirty="0"/>
          </a:p>
          <a:p>
            <a:pPr marL="0" indent="0">
              <a:buNone/>
            </a:pPr>
            <a:endParaRPr lang="en-US" sz="1700" b="1" dirty="0"/>
          </a:p>
          <a:p>
            <a:pPr marL="0" indent="0">
              <a:buNone/>
            </a:pPr>
            <a:endParaRPr lang="en-US" sz="1700" b="1" dirty="0"/>
          </a:p>
          <a:p>
            <a:pPr marL="0" indent="0">
              <a:buNone/>
            </a:pPr>
            <a:endParaRPr lang="en-US" sz="1700" b="1" dirty="0"/>
          </a:p>
          <a:p>
            <a:pPr marL="0" indent="0">
              <a:buNone/>
            </a:pPr>
            <a:endParaRPr lang="en-US" sz="1700" b="1" dirty="0"/>
          </a:p>
          <a:p>
            <a:pPr marL="0" indent="0">
              <a:buNone/>
            </a:pPr>
            <a:r>
              <a:rPr lang="en-US" sz="1700" b="1" dirty="0" err="1"/>
              <a:t>ListColumns</a:t>
            </a:r>
            <a:endParaRPr lang="en-US" sz="1700" b="1" dirty="0"/>
          </a:p>
          <a:p>
            <a:pPr marL="0" indent="0">
              <a:buNone/>
            </a:pPr>
            <a:r>
              <a:rPr lang="en-US" sz="1700" dirty="0" err="1"/>
              <a:t>Méthodes</a:t>
            </a:r>
            <a:endParaRPr lang="en-US" sz="1700" dirty="0"/>
          </a:p>
          <a:p>
            <a:pPr lvl="1"/>
            <a:r>
              <a:rPr lang="en-US" sz="1700" dirty="0"/>
              <a:t>.Add</a:t>
            </a:r>
          </a:p>
          <a:p>
            <a:pPr lvl="1"/>
            <a:endParaRPr lang="en-US" sz="1700" dirty="0"/>
          </a:p>
          <a:p>
            <a:pPr marL="0" indent="0">
              <a:buNone/>
            </a:pPr>
            <a:r>
              <a:rPr lang="en-US" sz="1700" dirty="0" err="1"/>
              <a:t>Propriétés</a:t>
            </a:r>
            <a:endParaRPr lang="en-US" sz="1700" dirty="0"/>
          </a:p>
          <a:p>
            <a:pPr lvl="1"/>
            <a:r>
              <a:rPr lang="en-US" sz="1700" dirty="0"/>
              <a:t>.Count</a:t>
            </a:r>
          </a:p>
          <a:p>
            <a:pPr lvl="1"/>
            <a:endParaRPr lang="en-US" sz="1700" dirty="0"/>
          </a:p>
          <a:p>
            <a:pPr lvl="1"/>
            <a:endParaRPr lang="en-US" sz="1700" dirty="0"/>
          </a:p>
          <a:p>
            <a:pPr lvl="1"/>
            <a:endParaRPr lang="en-US" sz="1700" dirty="0"/>
          </a:p>
          <a:p>
            <a:pPr lvl="1"/>
            <a:endParaRPr lang="en-US" sz="1700" dirty="0"/>
          </a:p>
          <a:p>
            <a:pPr lvl="1"/>
            <a:endParaRPr lang="en-US" sz="1700" dirty="0"/>
          </a:p>
          <a:p>
            <a:pPr lvl="1"/>
            <a:endParaRPr lang="en-US" sz="1700" dirty="0"/>
          </a:p>
          <a:p>
            <a:pPr lvl="1"/>
            <a:endParaRPr lang="en-US" sz="1700" dirty="0"/>
          </a:p>
          <a:p>
            <a:pPr marL="457200" lvl="1" indent="0">
              <a:buNone/>
            </a:pPr>
            <a:endParaRPr lang="en-US" sz="1700" dirty="0"/>
          </a:p>
        </p:txBody>
      </p:sp>
      <p:pic>
        <p:nvPicPr>
          <p:cNvPr id="5" name="Image 4">
            <a:extLst>
              <a:ext uri="{FF2B5EF4-FFF2-40B4-BE49-F238E27FC236}">
                <a16:creationId xmlns:a16="http://schemas.microsoft.com/office/drawing/2014/main" id="{E7DF52F1-4F34-4D3E-B951-54BA4B0C92B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ement/>
                    </a14:imgEffect>
                  </a14:imgLayer>
                </a14:imgProps>
              </a:ext>
            </a:extLst>
          </a:blip>
          <a:srcRect l="37578" r="2440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F0FE"/>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F4AF56EF-0179-4477-9E70-6AB087D7205A}"/>
              </a:ext>
            </a:extLst>
          </p:cNvPr>
          <p:cNvPicPr>
            <a:picLocks noChangeAspect="1"/>
          </p:cNvPicPr>
          <p:nvPr/>
        </p:nvPicPr>
        <p:blipFill>
          <a:blip r:embed="rId4"/>
          <a:stretch>
            <a:fillRect/>
          </a:stretch>
        </p:blipFill>
        <p:spPr>
          <a:xfrm>
            <a:off x="81761" y="-11"/>
            <a:ext cx="2016578" cy="6858000"/>
          </a:xfrm>
          <a:prstGeom prst="rect">
            <a:avLst/>
          </a:prstGeom>
        </p:spPr>
      </p:pic>
      <p:pic>
        <p:nvPicPr>
          <p:cNvPr id="18" name="Image 17">
            <a:extLst>
              <a:ext uri="{FF2B5EF4-FFF2-40B4-BE49-F238E27FC236}">
                <a16:creationId xmlns:a16="http://schemas.microsoft.com/office/drawing/2014/main" id="{16C59007-4ADA-4BAC-9A46-44AC26677BCE}"/>
              </a:ext>
            </a:extLst>
          </p:cNvPr>
          <p:cNvPicPr>
            <a:picLocks noChangeAspect="1"/>
          </p:cNvPicPr>
          <p:nvPr/>
        </p:nvPicPr>
        <p:blipFill>
          <a:blip r:embed="rId5"/>
          <a:stretch>
            <a:fillRect/>
          </a:stretch>
        </p:blipFill>
        <p:spPr>
          <a:xfrm>
            <a:off x="2728289" y="395399"/>
            <a:ext cx="1657581" cy="5658640"/>
          </a:xfrm>
          <a:prstGeom prst="rect">
            <a:avLst/>
          </a:prstGeom>
        </p:spPr>
      </p:pic>
      <p:sp>
        <p:nvSpPr>
          <p:cNvPr id="8" name="Rectangle 7">
            <a:extLst>
              <a:ext uri="{FF2B5EF4-FFF2-40B4-BE49-F238E27FC236}">
                <a16:creationId xmlns:a16="http://schemas.microsoft.com/office/drawing/2014/main" id="{5E03D008-7055-4A51-958C-8B65CCBBDD26}"/>
              </a:ext>
            </a:extLst>
          </p:cNvPr>
          <p:cNvSpPr/>
          <p:nvPr/>
        </p:nvSpPr>
        <p:spPr>
          <a:xfrm>
            <a:off x="303687" y="2338720"/>
            <a:ext cx="663607" cy="269896"/>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Rectangle 8">
            <a:extLst>
              <a:ext uri="{FF2B5EF4-FFF2-40B4-BE49-F238E27FC236}">
                <a16:creationId xmlns:a16="http://schemas.microsoft.com/office/drawing/2014/main" id="{063F4404-7F82-44C0-BF7D-A6958EF68892}"/>
              </a:ext>
            </a:extLst>
          </p:cNvPr>
          <p:cNvSpPr/>
          <p:nvPr/>
        </p:nvSpPr>
        <p:spPr>
          <a:xfrm>
            <a:off x="2728289" y="395399"/>
            <a:ext cx="1657581" cy="5658640"/>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11" name="Connecteur droit avec flèche 10">
            <a:extLst>
              <a:ext uri="{FF2B5EF4-FFF2-40B4-BE49-F238E27FC236}">
                <a16:creationId xmlns:a16="http://schemas.microsoft.com/office/drawing/2014/main" id="{BC60F13B-2C33-4C22-A18B-1875FDBDF43B}"/>
              </a:ext>
            </a:extLst>
          </p:cNvPr>
          <p:cNvCxnSpPr>
            <a:stCxn id="8" idx="3"/>
          </p:cNvCxnSpPr>
          <p:nvPr/>
        </p:nvCxnSpPr>
        <p:spPr>
          <a:xfrm>
            <a:off x="967294" y="2473668"/>
            <a:ext cx="1723132" cy="6226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33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sz="4100" b="1" dirty="0" err="1"/>
              <a:t>ListRow</a:t>
            </a:r>
            <a:r>
              <a:rPr lang="en-US" sz="4100" b="1" dirty="0"/>
              <a:t>(s)</a:t>
            </a:r>
            <a:endParaRPr lang="en-US" sz="4100"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4965431" y="2438399"/>
            <a:ext cx="6586489" cy="4168877"/>
          </a:xfrm>
        </p:spPr>
        <p:txBody>
          <a:bodyPr vert="horz" lIns="91440" tIns="45720" rIns="91440" bIns="45720" numCol="2" spcCol="72000" rtlCol="0">
            <a:normAutofit/>
          </a:bodyPr>
          <a:lstStyle/>
          <a:p>
            <a:pPr marL="0" indent="0">
              <a:buNone/>
            </a:pPr>
            <a:r>
              <a:rPr lang="fr-FR" sz="1700" b="1" dirty="0" err="1"/>
              <a:t>ListRow</a:t>
            </a:r>
            <a:endParaRPr lang="fr-FR" sz="1700" b="1" dirty="0"/>
          </a:p>
          <a:p>
            <a:pPr marL="0" indent="0">
              <a:buNone/>
            </a:pPr>
            <a:r>
              <a:rPr lang="fr-FR" sz="1700" dirty="0"/>
              <a:t>Méthodes</a:t>
            </a:r>
          </a:p>
          <a:p>
            <a:r>
              <a:rPr lang="fr-FR" sz="1700" dirty="0"/>
              <a:t>.</a:t>
            </a:r>
            <a:r>
              <a:rPr lang="fr-FR" sz="1700" dirty="0" err="1"/>
              <a:t>Delete</a:t>
            </a:r>
            <a:endParaRPr lang="fr-FR" sz="1700" dirty="0"/>
          </a:p>
          <a:p>
            <a:pPr marL="0" indent="0">
              <a:buNone/>
            </a:pPr>
            <a:r>
              <a:rPr lang="fr-FR" sz="1700" dirty="0"/>
              <a:t>Propriétés</a:t>
            </a:r>
          </a:p>
          <a:p>
            <a:r>
              <a:rPr lang="fr-FR" sz="1700" dirty="0"/>
              <a:t>.Index</a:t>
            </a:r>
          </a:p>
          <a:p>
            <a:pPr marL="0" indent="0">
              <a:buNone/>
            </a:pPr>
            <a:r>
              <a:rPr lang="fr-FR" sz="1700" dirty="0"/>
              <a:t>.Range</a:t>
            </a:r>
          </a:p>
          <a:p>
            <a:pPr marL="0" indent="0">
              <a:buNone/>
            </a:pPr>
            <a:endParaRPr lang="fr-FR" sz="1700" dirty="0"/>
          </a:p>
          <a:p>
            <a:pPr marL="0" indent="0">
              <a:buNone/>
            </a:pPr>
            <a:endParaRPr lang="fr-FR" sz="1700" dirty="0"/>
          </a:p>
          <a:p>
            <a:pPr marL="0" indent="0">
              <a:buNone/>
            </a:pPr>
            <a:endParaRPr lang="fr-FR" sz="1700" dirty="0"/>
          </a:p>
          <a:p>
            <a:pPr marL="0" indent="0">
              <a:buNone/>
            </a:pPr>
            <a:endParaRPr lang="fr-FR" sz="1700" dirty="0"/>
          </a:p>
          <a:p>
            <a:pPr marL="0" indent="0">
              <a:buNone/>
            </a:pPr>
            <a:endParaRPr lang="fr-FR" sz="1700" dirty="0"/>
          </a:p>
          <a:p>
            <a:pPr marL="0" indent="0">
              <a:buNone/>
            </a:pPr>
            <a:r>
              <a:rPr lang="fr-FR" sz="1700" b="1" dirty="0" err="1"/>
              <a:t>ListRows</a:t>
            </a:r>
            <a:endParaRPr lang="fr-FR" sz="1700" b="1" dirty="0"/>
          </a:p>
          <a:p>
            <a:pPr marL="0" indent="0">
              <a:buNone/>
            </a:pPr>
            <a:r>
              <a:rPr lang="fr-FR" sz="1700" dirty="0"/>
              <a:t>Méthodes</a:t>
            </a:r>
          </a:p>
          <a:p>
            <a:r>
              <a:rPr lang="fr-FR" sz="1700" dirty="0"/>
              <a:t>.</a:t>
            </a:r>
            <a:r>
              <a:rPr lang="fr-FR" sz="1700" dirty="0" err="1"/>
              <a:t>Add</a:t>
            </a:r>
            <a:endParaRPr lang="fr-FR" sz="1700" dirty="0"/>
          </a:p>
          <a:p>
            <a:pPr marL="0" indent="0">
              <a:buNone/>
            </a:pPr>
            <a:r>
              <a:rPr lang="fr-FR" sz="1700" dirty="0"/>
              <a:t>Propriétés</a:t>
            </a:r>
          </a:p>
          <a:p>
            <a:r>
              <a:rPr lang="fr-FR" sz="1700" dirty="0"/>
              <a:t>.Count</a:t>
            </a:r>
          </a:p>
          <a:p>
            <a:pPr marL="0" indent="0">
              <a:buNone/>
            </a:pPr>
            <a:endParaRPr lang="fr-FR" sz="1700" dirty="0"/>
          </a:p>
          <a:p>
            <a:pPr marL="0" indent="0">
              <a:buNone/>
            </a:pPr>
            <a:endParaRPr lang="en-US" sz="1700" dirty="0"/>
          </a:p>
        </p:txBody>
      </p:sp>
      <p:pic>
        <p:nvPicPr>
          <p:cNvPr id="5" name="Image 4">
            <a:extLst>
              <a:ext uri="{FF2B5EF4-FFF2-40B4-BE49-F238E27FC236}">
                <a16:creationId xmlns:a16="http://schemas.microsoft.com/office/drawing/2014/main" id="{E7DF52F1-4F34-4D3E-B951-54BA4B0C92B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Cutout/>
                    </a14:imgEffect>
                  </a14:imgLayer>
                </a14:imgProps>
              </a:ext>
            </a:extLst>
          </a:blip>
          <a:srcRect l="37578" r="24400"/>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1F0FE"/>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F4AF56EF-0179-4477-9E70-6AB087D7205A}"/>
              </a:ext>
            </a:extLst>
          </p:cNvPr>
          <p:cNvPicPr>
            <a:picLocks noChangeAspect="1"/>
          </p:cNvPicPr>
          <p:nvPr/>
        </p:nvPicPr>
        <p:blipFill>
          <a:blip r:embed="rId4"/>
          <a:stretch>
            <a:fillRect/>
          </a:stretch>
        </p:blipFill>
        <p:spPr>
          <a:xfrm>
            <a:off x="81761" y="-11"/>
            <a:ext cx="2016578" cy="6858000"/>
          </a:xfrm>
          <a:prstGeom prst="rect">
            <a:avLst/>
          </a:prstGeom>
        </p:spPr>
      </p:pic>
      <p:pic>
        <p:nvPicPr>
          <p:cNvPr id="20" name="Image 19">
            <a:extLst>
              <a:ext uri="{FF2B5EF4-FFF2-40B4-BE49-F238E27FC236}">
                <a16:creationId xmlns:a16="http://schemas.microsoft.com/office/drawing/2014/main" id="{F175E0D5-695F-498F-9FF7-C2AAC7A30DEB}"/>
              </a:ext>
            </a:extLst>
          </p:cNvPr>
          <p:cNvPicPr>
            <a:picLocks noChangeAspect="1"/>
          </p:cNvPicPr>
          <p:nvPr/>
        </p:nvPicPr>
        <p:blipFill>
          <a:blip r:embed="rId5"/>
          <a:stretch>
            <a:fillRect/>
          </a:stretch>
        </p:blipFill>
        <p:spPr>
          <a:xfrm>
            <a:off x="2663190" y="1057730"/>
            <a:ext cx="1752845" cy="4486901"/>
          </a:xfrm>
          <a:prstGeom prst="rect">
            <a:avLst/>
          </a:prstGeom>
        </p:spPr>
      </p:pic>
      <p:sp>
        <p:nvSpPr>
          <p:cNvPr id="21" name="Rectangle 20">
            <a:extLst>
              <a:ext uri="{FF2B5EF4-FFF2-40B4-BE49-F238E27FC236}">
                <a16:creationId xmlns:a16="http://schemas.microsoft.com/office/drawing/2014/main" id="{81961755-3C55-4ABB-8271-3A87A8352E6D}"/>
              </a:ext>
            </a:extLst>
          </p:cNvPr>
          <p:cNvSpPr/>
          <p:nvPr/>
        </p:nvSpPr>
        <p:spPr>
          <a:xfrm>
            <a:off x="262647" y="2558374"/>
            <a:ext cx="700391" cy="214009"/>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 name="Rectangle 21">
            <a:extLst>
              <a:ext uri="{FF2B5EF4-FFF2-40B4-BE49-F238E27FC236}">
                <a16:creationId xmlns:a16="http://schemas.microsoft.com/office/drawing/2014/main" id="{E2162A03-7132-41CD-896B-D299A943C1DE}"/>
              </a:ext>
            </a:extLst>
          </p:cNvPr>
          <p:cNvSpPr/>
          <p:nvPr/>
        </p:nvSpPr>
        <p:spPr>
          <a:xfrm>
            <a:off x="2666573" y="1057729"/>
            <a:ext cx="1749462" cy="4486902"/>
          </a:xfrm>
          <a:prstGeom prst="rect">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cxnSp>
        <p:nvCxnSpPr>
          <p:cNvPr id="24" name="Connecteur droit avec flèche 23">
            <a:extLst>
              <a:ext uri="{FF2B5EF4-FFF2-40B4-BE49-F238E27FC236}">
                <a16:creationId xmlns:a16="http://schemas.microsoft.com/office/drawing/2014/main" id="{CD1341E0-0E25-45FB-AA0E-B148D4E76191}"/>
              </a:ext>
            </a:extLst>
          </p:cNvPr>
          <p:cNvCxnSpPr>
            <a:stCxn id="21" idx="3"/>
          </p:cNvCxnSpPr>
          <p:nvPr/>
        </p:nvCxnSpPr>
        <p:spPr>
          <a:xfrm>
            <a:off x="963038" y="2665379"/>
            <a:ext cx="1700152" cy="62842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328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6586491" cy="1286160"/>
          </a:xfrm>
        </p:spPr>
        <p:txBody>
          <a:bodyPr vert="horz" lIns="91440" tIns="45720" rIns="91440" bIns="45720" rtlCol="0" anchor="b">
            <a:normAutofit fontScale="90000"/>
          </a:bodyPr>
          <a:lstStyle/>
          <a:p>
            <a:r>
              <a:rPr lang="en-US" b="1" dirty="0" err="1"/>
              <a:t>Jouer</a:t>
            </a:r>
            <a:r>
              <a:rPr lang="en-US" b="1" dirty="0"/>
              <a:t> au </a:t>
            </a:r>
            <a:r>
              <a:rPr lang="en-US" b="1" dirty="0" err="1"/>
              <a:t>légo</a:t>
            </a:r>
            <a:r>
              <a:rPr lang="en-US" b="1" dirty="0"/>
              <a:t> : </a:t>
            </a:r>
            <a:r>
              <a:rPr lang="en-US" b="1" dirty="0" err="1"/>
              <a:t>Exemples</a:t>
            </a:r>
            <a:r>
              <a:rPr lang="en-US" b="1" dirty="0"/>
              <a:t> </a:t>
            </a:r>
            <a:r>
              <a:rPr lang="en-US" b="1" dirty="0" err="1"/>
              <a:t>avancés</a:t>
            </a:r>
            <a:r>
              <a:rPr lang="en-US" b="1" dirty="0"/>
              <a:t> et code </a:t>
            </a:r>
            <a:r>
              <a:rPr lang="en-US" b="1" dirty="0" err="1"/>
              <a:t>réutilisable</a:t>
            </a:r>
            <a:endParaRPr lang="en-US" b="1" dirty="0"/>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4965431" y="2438400"/>
            <a:ext cx="6586489" cy="3785419"/>
          </a:xfrm>
        </p:spPr>
        <p:txBody>
          <a:bodyPr vert="horz" lIns="91440" tIns="45720" rIns="91440" bIns="45720" numCol="1" spcCol="72000" rtlCol="0">
            <a:normAutofit/>
          </a:bodyPr>
          <a:lstStyle/>
          <a:p>
            <a:pPr marL="0" indent="0">
              <a:buNone/>
            </a:pPr>
            <a:r>
              <a:rPr lang="en-US" sz="2000" dirty="0"/>
              <a:t>On </a:t>
            </a:r>
            <a:r>
              <a:rPr lang="en-US" sz="2000" dirty="0" err="1"/>
              <a:t>va</a:t>
            </a:r>
            <a:r>
              <a:rPr lang="en-US" sz="2000" dirty="0"/>
              <a:t> </a:t>
            </a:r>
            <a:r>
              <a:rPr lang="en-US" sz="2000" dirty="0" err="1"/>
              <a:t>maintenant</a:t>
            </a:r>
            <a:r>
              <a:rPr lang="en-US" sz="2000" dirty="0"/>
              <a:t> combiner </a:t>
            </a:r>
            <a:r>
              <a:rPr lang="en-US" sz="2000" dirty="0" err="1"/>
              <a:t>ce</a:t>
            </a:r>
            <a:r>
              <a:rPr lang="en-US" sz="2000" dirty="0"/>
              <a:t> que </a:t>
            </a:r>
            <a:r>
              <a:rPr lang="en-US" sz="2000" dirty="0" err="1"/>
              <a:t>l’on</a:t>
            </a:r>
            <a:r>
              <a:rPr lang="en-US" sz="2000" dirty="0"/>
              <a:t> </a:t>
            </a:r>
            <a:r>
              <a:rPr lang="en-US" sz="2000" dirty="0" err="1"/>
              <a:t>vient</a:t>
            </a:r>
            <a:r>
              <a:rPr lang="en-US" sz="2000" dirty="0"/>
              <a:t> </a:t>
            </a:r>
            <a:r>
              <a:rPr lang="en-US" sz="2000" dirty="0" err="1"/>
              <a:t>d’apprendre</a:t>
            </a:r>
            <a:r>
              <a:rPr lang="en-US" sz="2000" dirty="0"/>
              <a:t> dans des </a:t>
            </a:r>
            <a:r>
              <a:rPr lang="en-US" sz="2000" dirty="0" err="1"/>
              <a:t>exemples</a:t>
            </a:r>
            <a:r>
              <a:rPr lang="en-US" sz="2000" dirty="0"/>
              <a:t> plus </a:t>
            </a:r>
            <a:r>
              <a:rPr lang="en-US" sz="2000" dirty="0" err="1"/>
              <a:t>complets</a:t>
            </a:r>
            <a:endParaRPr lang="en-US" sz="2000" dirty="0"/>
          </a:p>
          <a:p>
            <a:pPr marL="0" indent="0">
              <a:buNone/>
            </a:pPr>
            <a:r>
              <a:rPr lang="en-US" sz="2000" dirty="0" err="1"/>
              <a:t>Fichier</a:t>
            </a:r>
            <a:r>
              <a:rPr lang="en-US" sz="2000" dirty="0"/>
              <a:t> : Gestion-Listes.xlsm</a:t>
            </a:r>
          </a:p>
        </p:txBody>
      </p:sp>
      <p:pic>
        <p:nvPicPr>
          <p:cNvPr id="5" name="Image 4">
            <a:extLst>
              <a:ext uri="{FF2B5EF4-FFF2-40B4-BE49-F238E27FC236}">
                <a16:creationId xmlns:a16="http://schemas.microsoft.com/office/drawing/2014/main" id="{57E00168-CB7B-4495-A5A4-449A07287120}"/>
              </a:ext>
            </a:extLst>
          </p:cNvPr>
          <p:cNvPicPr>
            <a:picLocks noChangeAspect="1"/>
          </p:cNvPicPr>
          <p:nvPr/>
        </p:nvPicPr>
        <p:blipFill rotWithShape="1">
          <a:blip r:embed="rId2"/>
          <a:srcRect l="38480" r="2349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3EAFF"/>
            </a:solidFill>
          </a:ln>
        </p:spPr>
        <p:style>
          <a:lnRef idx="1">
            <a:schemeClr val="accent1"/>
          </a:lnRef>
          <a:fillRef idx="0">
            <a:schemeClr val="accent1"/>
          </a:fillRef>
          <a:effectRef idx="0">
            <a:schemeClr val="accent1"/>
          </a:effectRef>
          <a:fontRef idx="minor">
            <a:schemeClr val="tx1"/>
          </a:fontRef>
        </p:style>
      </p:cxnSp>
      <p:pic>
        <p:nvPicPr>
          <p:cNvPr id="8" name="Image 7">
            <a:extLst>
              <a:ext uri="{FF2B5EF4-FFF2-40B4-BE49-F238E27FC236}">
                <a16:creationId xmlns:a16="http://schemas.microsoft.com/office/drawing/2014/main" id="{157630AE-4369-4A3B-AAF3-F95D245F3BC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flipH="1">
            <a:off x="8381006" y="3231281"/>
            <a:ext cx="1329132" cy="1236093"/>
          </a:xfrm>
          <a:prstGeom prst="rect">
            <a:avLst/>
          </a:prstGeom>
        </p:spPr>
      </p:pic>
    </p:spTree>
    <p:extLst>
      <p:ext uri="{BB962C8B-B14F-4D97-AF65-F5344CB8AC3E}">
        <p14:creationId xmlns:p14="http://schemas.microsoft.com/office/powerpoint/2010/main" val="32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92D0B-2056-4D62-84F3-E224FE39457C}"/>
              </a:ext>
            </a:extLst>
          </p:cNvPr>
          <p:cNvSpPr>
            <a:spLocks noGrp="1"/>
          </p:cNvSpPr>
          <p:nvPr>
            <p:ph type="title"/>
          </p:nvPr>
        </p:nvSpPr>
        <p:spPr>
          <a:xfrm>
            <a:off x="4965430" y="629268"/>
            <a:ext cx="6586491" cy="1286160"/>
          </a:xfrm>
        </p:spPr>
        <p:txBody>
          <a:bodyPr anchor="b">
            <a:normAutofit/>
          </a:bodyPr>
          <a:lstStyle/>
          <a:p>
            <a:r>
              <a:rPr lang="en-US" sz="4100" b="1" dirty="0"/>
              <a:t>Les </a:t>
            </a:r>
            <a:r>
              <a:rPr lang="en-US" sz="4100" b="1" dirty="0" err="1"/>
              <a:t>leçons</a:t>
            </a:r>
            <a:r>
              <a:rPr lang="en-US" sz="4100" b="1" dirty="0"/>
              <a:t> </a:t>
            </a:r>
            <a:r>
              <a:rPr lang="en-US" sz="4100" b="1" dirty="0" err="1"/>
              <a:t>durement</a:t>
            </a:r>
            <a:r>
              <a:rPr lang="en-US" sz="4100" b="1" dirty="0"/>
              <a:t> apprises !</a:t>
            </a:r>
            <a:endParaRPr lang="en-US" sz="4100" dirty="0"/>
          </a:p>
        </p:txBody>
      </p:sp>
      <p:sp>
        <p:nvSpPr>
          <p:cNvPr id="3" name="Espace réservé du contenu 2">
            <a:extLst>
              <a:ext uri="{FF2B5EF4-FFF2-40B4-BE49-F238E27FC236}">
                <a16:creationId xmlns:a16="http://schemas.microsoft.com/office/drawing/2014/main" id="{9A09FE1B-8A14-4043-807F-66D519BF33C9}"/>
              </a:ext>
            </a:extLst>
          </p:cNvPr>
          <p:cNvSpPr>
            <a:spLocks noGrp="1"/>
          </p:cNvSpPr>
          <p:nvPr>
            <p:ph idx="1"/>
          </p:nvPr>
        </p:nvSpPr>
        <p:spPr>
          <a:xfrm>
            <a:off x="4965431" y="2438400"/>
            <a:ext cx="6586489" cy="4156946"/>
          </a:xfrm>
        </p:spPr>
        <p:txBody>
          <a:bodyPr>
            <a:normAutofit/>
          </a:bodyPr>
          <a:lstStyle/>
          <a:p>
            <a:r>
              <a:rPr lang="fr-FR" sz="2000" dirty="0"/>
              <a:t>Comment identifier la dernière ligne d'un tableau sans End(</a:t>
            </a:r>
            <a:r>
              <a:rPr lang="fr-FR" sz="2000" dirty="0" err="1"/>
              <a:t>Xlup</a:t>
            </a:r>
            <a:r>
              <a:rPr lang="fr-FR" sz="2000" dirty="0"/>
              <a:t>) ? (et pourquoi c’est un peu dangereux d’utiliser </a:t>
            </a:r>
            <a:r>
              <a:rPr lang="fr-FR" sz="2000" dirty="0" err="1"/>
              <a:t>Xlup</a:t>
            </a:r>
            <a:r>
              <a:rPr lang="fr-FR" sz="2000" dirty="0"/>
              <a:t>)</a:t>
            </a:r>
          </a:p>
          <a:p>
            <a:r>
              <a:rPr lang="fr-FR" sz="2000" dirty="0"/>
              <a:t>Comment tester si une table est vide ?</a:t>
            </a:r>
          </a:p>
          <a:p>
            <a:r>
              <a:rPr lang="fr-FR" sz="2000"/>
              <a:t>Comment </a:t>
            </a:r>
            <a:r>
              <a:rPr lang="fr-FR" sz="2000" dirty="0"/>
              <a:t>ajouter rapidement des données en redimensionnant d'abord </a:t>
            </a:r>
            <a:r>
              <a:rPr lang="fr-FR" sz="2000"/>
              <a:t>le tableau ?</a:t>
            </a:r>
            <a:endParaRPr lang="fr-FR" sz="2000" dirty="0"/>
          </a:p>
          <a:p>
            <a:r>
              <a:rPr lang="fr-FR" sz="2000" dirty="0"/>
              <a:t>Comment supprimer plusieurs lignes en une seule fois ?</a:t>
            </a:r>
          </a:p>
          <a:p>
            <a:r>
              <a:rPr lang="fr-FR" sz="2000" dirty="0"/>
              <a:t>Quelle est la différence fondamentale entre .</a:t>
            </a:r>
            <a:r>
              <a:rPr lang="fr-FR" sz="2000" dirty="0" err="1"/>
              <a:t>Delete</a:t>
            </a:r>
            <a:r>
              <a:rPr lang="fr-FR" sz="2000" dirty="0"/>
              <a:t> et .</a:t>
            </a:r>
            <a:r>
              <a:rPr lang="fr-FR" sz="2000" dirty="0" err="1"/>
              <a:t>ClearContents</a:t>
            </a:r>
            <a:r>
              <a:rPr lang="fr-FR" sz="2000" dirty="0"/>
              <a:t>.</a:t>
            </a:r>
          </a:p>
          <a:p>
            <a:r>
              <a:rPr lang="fr-FR" sz="2000" dirty="0"/>
              <a:t>Comment utiliser les nouvelles fonctions matricielles dynamiques en VBA (</a:t>
            </a:r>
            <a:r>
              <a:rPr lang="fr-FR" sz="2000" dirty="0" err="1"/>
              <a:t>Sequence</a:t>
            </a:r>
            <a:r>
              <a:rPr lang="fr-FR" sz="2000" dirty="0"/>
              <a:t>, Sort, Filtre, etc.) ?</a:t>
            </a:r>
          </a:p>
        </p:txBody>
      </p:sp>
      <p:pic>
        <p:nvPicPr>
          <p:cNvPr id="9" name="Image 8">
            <a:extLst>
              <a:ext uri="{FF2B5EF4-FFF2-40B4-BE49-F238E27FC236}">
                <a16:creationId xmlns:a16="http://schemas.microsoft.com/office/drawing/2014/main" id="{FAE436C8-F27F-43BF-A3C3-FFADFBF7CC05}"/>
              </a:ext>
            </a:extLst>
          </p:cNvPr>
          <p:cNvPicPr>
            <a:picLocks noChangeAspect="1"/>
          </p:cNvPicPr>
          <p:nvPr/>
        </p:nvPicPr>
        <p:blipFill rotWithShape="1">
          <a:blip r:embed="rId2"/>
          <a:srcRect l="32442" r="29536"/>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6EFF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3671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EF9615E-8467-4ACE-BCA2-24983E2315A3}"/>
              </a:ext>
            </a:extLst>
          </p:cNvPr>
          <p:cNvSpPr>
            <a:spLocks noGrp="1"/>
          </p:cNvSpPr>
          <p:nvPr>
            <p:ph type="title"/>
          </p:nvPr>
        </p:nvSpPr>
        <p:spPr>
          <a:xfrm>
            <a:off x="838199" y="548464"/>
            <a:ext cx="3807187" cy="2228074"/>
          </a:xfrm>
        </p:spPr>
        <p:txBody>
          <a:bodyPr>
            <a:normAutofit/>
          </a:bodyPr>
          <a:lstStyle/>
          <a:p>
            <a:r>
              <a:rPr lang="fr-FR" sz="4000"/>
              <a:t>Autres sujets avancés</a:t>
            </a:r>
          </a:p>
        </p:txBody>
      </p:sp>
      <p:sp>
        <p:nvSpPr>
          <p:cNvPr id="3" name="Espace réservé du contenu 2">
            <a:extLst>
              <a:ext uri="{FF2B5EF4-FFF2-40B4-BE49-F238E27FC236}">
                <a16:creationId xmlns:a16="http://schemas.microsoft.com/office/drawing/2014/main" id="{47A70E04-4BD4-4815-AC49-2A453C79A484}"/>
              </a:ext>
            </a:extLst>
          </p:cNvPr>
          <p:cNvSpPr>
            <a:spLocks noGrp="1"/>
          </p:cNvSpPr>
          <p:nvPr>
            <p:ph idx="1"/>
          </p:nvPr>
        </p:nvSpPr>
        <p:spPr>
          <a:xfrm>
            <a:off x="749031" y="2962279"/>
            <a:ext cx="3888596" cy="3143241"/>
          </a:xfrm>
        </p:spPr>
        <p:txBody>
          <a:bodyPr>
            <a:normAutofit/>
          </a:bodyPr>
          <a:lstStyle/>
          <a:p>
            <a:r>
              <a:rPr lang="fr-FR" sz="2000" dirty="0"/>
              <a:t>Programmation fonctionnelle (</a:t>
            </a:r>
            <a:r>
              <a:rPr lang="fr-FR" sz="2000" dirty="0" err="1"/>
              <a:t>Application.Worksheetfunction</a:t>
            </a:r>
            <a:r>
              <a:rPr lang="fr-FR" sz="2000" dirty="0"/>
              <a:t>.)</a:t>
            </a:r>
          </a:p>
          <a:p>
            <a:r>
              <a:rPr lang="fr-FR" sz="2000" dirty="0"/>
              <a:t>Variables tableaux si </a:t>
            </a:r>
            <a:r>
              <a:rPr lang="fr-FR" sz="2000" dirty="0" err="1"/>
              <a:t>PowerQuery</a:t>
            </a:r>
            <a:r>
              <a:rPr lang="fr-FR" sz="2000" dirty="0"/>
              <a:t> et les FDM ne sont pas assez puissantes</a:t>
            </a:r>
          </a:p>
          <a:p>
            <a:r>
              <a:rPr lang="fr-FR" sz="2000" dirty="0"/>
              <a:t>Création d’</a:t>
            </a:r>
            <a:r>
              <a:rPr lang="fr-FR" sz="2000" dirty="0" err="1"/>
              <a:t>add</a:t>
            </a:r>
            <a:r>
              <a:rPr lang="fr-FR" sz="2000" dirty="0"/>
              <a:t>-ins</a:t>
            </a:r>
          </a:p>
          <a:p>
            <a:r>
              <a:rPr lang="fr-FR" sz="2000" dirty="0"/>
              <a:t>Programmation du ruban</a:t>
            </a:r>
          </a:p>
          <a:p>
            <a:r>
              <a:rPr lang="fr-FR" sz="2000" dirty="0"/>
              <a:t>Protection de vos programmes</a:t>
            </a:r>
          </a:p>
        </p:txBody>
      </p:sp>
      <p:pic>
        <p:nvPicPr>
          <p:cNvPr id="12" name="Image 11">
            <a:extLst>
              <a:ext uri="{FF2B5EF4-FFF2-40B4-BE49-F238E27FC236}">
                <a16:creationId xmlns:a16="http://schemas.microsoft.com/office/drawing/2014/main" id="{637FC36E-5580-428F-836A-D56C9812971F}"/>
              </a:ext>
            </a:extLst>
          </p:cNvPr>
          <p:cNvPicPr>
            <a:picLocks noChangeAspect="1"/>
          </p:cNvPicPr>
          <p:nvPr/>
        </p:nvPicPr>
        <p:blipFill rotWithShape="1">
          <a:blip r:embed="rId2"/>
          <a:srcRect l="16926" r="24170"/>
          <a:stretch/>
        </p:blipFill>
        <p:spPr>
          <a:xfrm>
            <a:off x="5010386" y="10"/>
            <a:ext cx="7181613" cy="6857990"/>
          </a:xfrm>
          <a:prstGeom prst="rect">
            <a:avLst/>
          </a:prstGeom>
          <a:effectLst/>
        </p:spPr>
      </p:pic>
    </p:spTree>
    <p:extLst>
      <p:ext uri="{BB962C8B-B14F-4D97-AF65-F5344CB8AC3E}">
        <p14:creationId xmlns:p14="http://schemas.microsoft.com/office/powerpoint/2010/main" val="7612877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653C45-01BE-4812-912C-4A229D43E270}"/>
              </a:ext>
            </a:extLst>
          </p:cNvPr>
          <p:cNvSpPr>
            <a:spLocks noGrp="1"/>
          </p:cNvSpPr>
          <p:nvPr>
            <p:ph type="title"/>
          </p:nvPr>
        </p:nvSpPr>
        <p:spPr>
          <a:xfrm>
            <a:off x="4965430" y="629268"/>
            <a:ext cx="6586491" cy="1286160"/>
          </a:xfrm>
        </p:spPr>
        <p:txBody>
          <a:bodyPr anchor="b">
            <a:normAutofit/>
          </a:bodyPr>
          <a:lstStyle/>
          <a:p>
            <a:r>
              <a:rPr lang="fr-FR" sz="4100" dirty="0"/>
              <a:t>Quelques citations</a:t>
            </a:r>
            <a:br>
              <a:rPr lang="fr-FR" sz="4100" dirty="0"/>
            </a:br>
            <a:r>
              <a:rPr lang="fr-FR" sz="4100" dirty="0"/>
              <a:t>(en Anglais)!</a:t>
            </a:r>
          </a:p>
        </p:txBody>
      </p:sp>
      <p:sp>
        <p:nvSpPr>
          <p:cNvPr id="3" name="Espace réservé du contenu 2">
            <a:extLst>
              <a:ext uri="{FF2B5EF4-FFF2-40B4-BE49-F238E27FC236}">
                <a16:creationId xmlns:a16="http://schemas.microsoft.com/office/drawing/2014/main" id="{E3282BCD-FAA6-463D-8AC7-5F0660D8ACB9}"/>
              </a:ext>
            </a:extLst>
          </p:cNvPr>
          <p:cNvSpPr>
            <a:spLocks noGrp="1"/>
          </p:cNvSpPr>
          <p:nvPr>
            <p:ph idx="1"/>
          </p:nvPr>
        </p:nvSpPr>
        <p:spPr>
          <a:xfrm>
            <a:off x="4965431" y="2438400"/>
            <a:ext cx="6586489" cy="3785419"/>
          </a:xfrm>
        </p:spPr>
        <p:txBody>
          <a:bodyPr>
            <a:normAutofit/>
          </a:bodyPr>
          <a:lstStyle/>
          <a:p>
            <a:r>
              <a:rPr lang="en-US" sz="1100" dirty="0"/>
              <a:t>"Programming today is a race between software engineers striving to build bigger and better idiot-proof programs, and the universe trying to build bigger and better idiots. So far, the universe is winning.“ - Rick Cook</a:t>
            </a:r>
          </a:p>
          <a:p>
            <a:r>
              <a:rPr lang="en-US" sz="1100" dirty="0"/>
              <a:t>"Walking on water and developing software from a specification are easy if both are frozen.“ - Edward V </a:t>
            </a:r>
            <a:r>
              <a:rPr lang="en-US" sz="1100" dirty="0" err="1"/>
              <a:t>Berard</a:t>
            </a:r>
            <a:endParaRPr lang="en-US" sz="1100" dirty="0"/>
          </a:p>
          <a:p>
            <a:r>
              <a:rPr lang="en-US" sz="1100" dirty="0"/>
              <a:t>"In theory, theory and practice are the same. In practice, they’re not.“ - </a:t>
            </a:r>
            <a:r>
              <a:rPr lang="en-US" sz="1100" dirty="0" err="1"/>
              <a:t>Yoggi</a:t>
            </a:r>
            <a:r>
              <a:rPr lang="en-US" sz="1100" dirty="0"/>
              <a:t> Berra</a:t>
            </a:r>
          </a:p>
          <a:p>
            <a:r>
              <a:rPr lang="en-US" sz="1100" dirty="0"/>
              <a:t>"Perfection [in design] is achieved, not when there is nothing more to add, but when there is nothing left to take away.“ - Antoine de Saint-</a:t>
            </a:r>
            <a:r>
              <a:rPr lang="en-US" sz="1100" dirty="0" err="1"/>
              <a:t>Exupéry</a:t>
            </a:r>
            <a:endParaRPr lang="en-US" sz="1100" dirty="0"/>
          </a:p>
          <a:p>
            <a:r>
              <a:rPr lang="en-US" sz="1100" dirty="0"/>
              <a:t>"Debugging is twice as hard as writing the code in the first place. Therefore, if you write the code as cleverly as possible, you are, by definition, not smart enough to debug it.“ - Brian W. Kernighan.</a:t>
            </a:r>
          </a:p>
          <a:p>
            <a:r>
              <a:rPr lang="en-US" sz="1100" dirty="0"/>
              <a:t>"Always code as if the guy who ends up maintaining your code will be a violent psychopath who knows where you live.“ - Martin Golding</a:t>
            </a:r>
          </a:p>
          <a:p>
            <a:r>
              <a:rPr lang="en-US" sz="1100" dirty="0"/>
              <a:t>“There are two ways of constructing a software design. One way is to make it so simple that there are obviously no deficiencies. And the other way is to make it so complicated that there are no obvious deficiencies.”- C.A.R. Hoare</a:t>
            </a:r>
          </a:p>
          <a:p>
            <a:r>
              <a:rPr lang="en-US" sz="1100" dirty="0"/>
              <a:t>https://www.junauza.com/2010/12/top-50-programming-quotes-of-all-time.html</a:t>
            </a:r>
          </a:p>
          <a:p>
            <a:endParaRPr lang="en-US" sz="1100" dirty="0"/>
          </a:p>
          <a:p>
            <a:endParaRPr lang="fr-FR" sz="1100" dirty="0"/>
          </a:p>
        </p:txBody>
      </p:sp>
      <p:pic>
        <p:nvPicPr>
          <p:cNvPr id="5" name="Image 4" descr="Une image contenant violet&#10;&#10;Description générée automatiquement">
            <a:extLst>
              <a:ext uri="{FF2B5EF4-FFF2-40B4-BE49-F238E27FC236}">
                <a16:creationId xmlns:a16="http://schemas.microsoft.com/office/drawing/2014/main" id="{AD6222CD-2A4A-45F4-89D4-15DC8A26CF02}"/>
              </a:ext>
            </a:extLst>
          </p:cNvPr>
          <p:cNvPicPr>
            <a:picLocks noChangeAspect="1"/>
          </p:cNvPicPr>
          <p:nvPr/>
        </p:nvPicPr>
        <p:blipFill rotWithShape="1">
          <a:blip r:embed="rId2">
            <a:extLst>
              <a:ext uri="{28A0092B-C50C-407E-A947-70E740481C1C}">
                <a14:useLocalDpi xmlns:a14="http://schemas.microsoft.com/office/drawing/2010/main" val="0"/>
              </a:ext>
            </a:extLst>
          </a:blip>
          <a:srcRect l="30248" r="24633" b="-1"/>
          <a:stretch/>
        </p:blipFill>
        <p:spPr>
          <a:xfrm>
            <a:off x="20" y="10"/>
            <a:ext cx="4635571" cy="6857990"/>
          </a:xfrm>
          <a:prstGeom prst="rect">
            <a:avLst/>
          </a:prstGeom>
          <a:effectLst/>
        </p:spPr>
      </p:pic>
      <p:cxnSp>
        <p:nvCxnSpPr>
          <p:cNvPr id="30" name="Straight Connector 2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95C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0443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DDA5A2-D14E-4179-A2EA-04A37241AC33}"/>
              </a:ext>
            </a:extLst>
          </p:cNvPr>
          <p:cNvSpPr>
            <a:spLocks noGrp="1"/>
          </p:cNvSpPr>
          <p:nvPr>
            <p:ph type="title"/>
          </p:nvPr>
        </p:nvSpPr>
        <p:spPr>
          <a:xfrm>
            <a:off x="4965430" y="629268"/>
            <a:ext cx="6586491" cy="1286160"/>
          </a:xfrm>
        </p:spPr>
        <p:txBody>
          <a:bodyPr anchor="b">
            <a:normAutofit/>
          </a:bodyPr>
          <a:lstStyle/>
          <a:p>
            <a:r>
              <a:rPr lang="fr-FR" dirty="0"/>
              <a:t>10 bonnes pratiques</a:t>
            </a:r>
            <a:endParaRPr lang="en-US" dirty="0"/>
          </a:p>
        </p:txBody>
      </p:sp>
      <p:sp>
        <p:nvSpPr>
          <p:cNvPr id="3" name="Espace réservé du contenu 2">
            <a:extLst>
              <a:ext uri="{FF2B5EF4-FFF2-40B4-BE49-F238E27FC236}">
                <a16:creationId xmlns:a16="http://schemas.microsoft.com/office/drawing/2014/main" id="{B1E0EF3B-14D5-4614-9FCC-2A63E02B5FD2}"/>
              </a:ext>
            </a:extLst>
          </p:cNvPr>
          <p:cNvSpPr>
            <a:spLocks noGrp="1"/>
          </p:cNvSpPr>
          <p:nvPr>
            <p:ph idx="1"/>
          </p:nvPr>
        </p:nvSpPr>
        <p:spPr>
          <a:xfrm>
            <a:off x="4965431" y="2438400"/>
            <a:ext cx="6586489" cy="3785419"/>
          </a:xfrm>
        </p:spPr>
        <p:txBody>
          <a:bodyPr numCol="2">
            <a:noAutofit/>
          </a:bodyPr>
          <a:lstStyle/>
          <a:p>
            <a:pPr marL="514350" indent="-514350">
              <a:buFont typeface="+mj-lt"/>
              <a:buAutoNum type="arabicPeriod"/>
            </a:pPr>
            <a:r>
              <a:rPr lang="en-US" sz="1400" dirty="0"/>
              <a:t>Clef </a:t>
            </a:r>
            <a:r>
              <a:rPr lang="en-US" sz="1400" dirty="0" err="1"/>
              <a:t>primaire</a:t>
            </a:r>
            <a:r>
              <a:rPr lang="en-US" sz="1400" dirty="0"/>
              <a:t> </a:t>
            </a:r>
            <a:r>
              <a:rPr lang="en-US" sz="1400" dirty="0" err="1"/>
              <a:t>en</a:t>
            </a:r>
            <a:r>
              <a:rPr lang="en-US" sz="1400" dirty="0"/>
              <a:t> première </a:t>
            </a:r>
            <a:r>
              <a:rPr lang="en-US" sz="1400" dirty="0" err="1"/>
              <a:t>colonne</a:t>
            </a:r>
            <a:endParaRPr lang="en-US" sz="1400" dirty="0"/>
          </a:p>
          <a:p>
            <a:pPr marL="514350" indent="-514350">
              <a:buFont typeface="+mj-lt"/>
              <a:buAutoNum type="arabicPeriod"/>
            </a:pPr>
            <a:r>
              <a:rPr lang="en-US" sz="1400" dirty="0" err="1"/>
              <a:t>Nommer</a:t>
            </a:r>
            <a:r>
              <a:rPr lang="en-US" sz="1400" dirty="0"/>
              <a:t> la table</a:t>
            </a:r>
          </a:p>
          <a:p>
            <a:pPr marL="914400" lvl="1" indent="-457200">
              <a:buFont typeface="+mj-lt"/>
              <a:buAutoNum type="alphaLcParenR"/>
            </a:pPr>
            <a:r>
              <a:rPr lang="en-US" sz="1400" dirty="0" err="1"/>
              <a:t>Normaliser</a:t>
            </a:r>
            <a:r>
              <a:rPr lang="en-US" sz="1400" dirty="0"/>
              <a:t> les </a:t>
            </a:r>
            <a:r>
              <a:rPr lang="en-US" sz="1400" dirty="0" err="1"/>
              <a:t>noms</a:t>
            </a:r>
            <a:r>
              <a:rPr lang="en-US" sz="1400" dirty="0"/>
              <a:t> (T_...)</a:t>
            </a:r>
          </a:p>
          <a:p>
            <a:pPr marL="514350" indent="-514350">
              <a:buFont typeface="+mj-lt"/>
              <a:buAutoNum type="arabicPeriod"/>
            </a:pPr>
            <a:r>
              <a:rPr lang="en-US" sz="1400" dirty="0" err="1"/>
              <a:t>Utiliser</a:t>
            </a:r>
            <a:r>
              <a:rPr lang="en-US" sz="1400" dirty="0"/>
              <a:t> les tables</a:t>
            </a:r>
          </a:p>
          <a:p>
            <a:pPr marL="914400" lvl="1" indent="-457200">
              <a:buFont typeface="+mj-lt"/>
              <a:buAutoNum type="alphaLcParenR"/>
            </a:pPr>
            <a:r>
              <a:rPr lang="en-US" sz="1400" dirty="0"/>
              <a:t>Pas de cellules vides</a:t>
            </a:r>
          </a:p>
          <a:p>
            <a:pPr marL="914400" lvl="1" indent="-457200">
              <a:buFont typeface="+mj-lt"/>
              <a:buAutoNum type="alphaLcParenR"/>
            </a:pPr>
            <a:r>
              <a:rPr lang="en-US" sz="1400" dirty="0"/>
              <a:t>Pas de </a:t>
            </a:r>
            <a:r>
              <a:rPr lang="en-US" sz="1400" dirty="0" err="1"/>
              <a:t>ligne</a:t>
            </a:r>
            <a:r>
              <a:rPr lang="en-US" sz="1400" dirty="0"/>
              <a:t> </a:t>
            </a:r>
            <a:r>
              <a:rPr lang="en-US" sz="1400" dirty="0" err="1"/>
              <a:t>ou</a:t>
            </a:r>
            <a:r>
              <a:rPr lang="en-US" sz="1400" dirty="0"/>
              <a:t> </a:t>
            </a:r>
            <a:r>
              <a:rPr lang="en-US" sz="1400" dirty="0" err="1"/>
              <a:t>colone</a:t>
            </a:r>
            <a:r>
              <a:rPr lang="en-US" sz="1400" dirty="0"/>
              <a:t> vide</a:t>
            </a:r>
          </a:p>
          <a:p>
            <a:pPr marL="914400" lvl="1" indent="-457200">
              <a:buFont typeface="+mj-lt"/>
              <a:buAutoNum type="alphaLcParenR"/>
            </a:pPr>
            <a:r>
              <a:rPr lang="en-US" sz="1400" dirty="0"/>
              <a:t>Pas de sous-</a:t>
            </a:r>
            <a:r>
              <a:rPr lang="en-US" sz="1400" dirty="0" err="1"/>
              <a:t>totaux</a:t>
            </a:r>
            <a:r>
              <a:rPr lang="en-US" sz="1400" dirty="0"/>
              <a:t>/</a:t>
            </a:r>
            <a:r>
              <a:rPr lang="en-US" sz="1400" dirty="0" err="1"/>
              <a:t>totaux</a:t>
            </a:r>
            <a:endParaRPr lang="en-US" sz="1400" dirty="0"/>
          </a:p>
          <a:p>
            <a:pPr marL="914400" lvl="1" indent="-457200">
              <a:buFont typeface="+mj-lt"/>
              <a:buAutoNum type="alphaLcParenR"/>
            </a:pPr>
            <a:r>
              <a:rPr lang="en-US" sz="1400" dirty="0"/>
              <a:t>Pas de cellules </a:t>
            </a:r>
            <a:r>
              <a:rPr lang="en-US" sz="1400" dirty="0" err="1"/>
              <a:t>fusionnées</a:t>
            </a:r>
            <a:endParaRPr lang="en-US" sz="1400" dirty="0"/>
          </a:p>
          <a:p>
            <a:pPr marL="914400" lvl="1" indent="-457200">
              <a:buFont typeface="+mj-lt"/>
              <a:buAutoNum type="alphaLcParenR"/>
            </a:pPr>
            <a:r>
              <a:rPr lang="en-US" sz="1400" dirty="0"/>
              <a:t>Pas de </a:t>
            </a:r>
            <a:r>
              <a:rPr lang="en-US" sz="1400" dirty="0" err="1"/>
              <a:t>doublons</a:t>
            </a:r>
            <a:r>
              <a:rPr lang="en-US" sz="1400" dirty="0"/>
              <a:t> de </a:t>
            </a:r>
            <a:r>
              <a:rPr lang="en-US" sz="1400" dirty="0" err="1"/>
              <a:t>titres</a:t>
            </a:r>
            <a:endParaRPr lang="en-US" sz="1400" dirty="0"/>
          </a:p>
          <a:p>
            <a:pPr marL="514350" indent="-514350">
              <a:buFont typeface="+mj-lt"/>
              <a:buAutoNum type="arabicPeriod"/>
            </a:pPr>
            <a:r>
              <a:rPr lang="en-US" sz="1400" dirty="0"/>
              <a:t>Première </a:t>
            </a:r>
            <a:r>
              <a:rPr lang="en-US" sz="1400" dirty="0" err="1"/>
              <a:t>ligne</a:t>
            </a:r>
            <a:r>
              <a:rPr lang="en-US" sz="1400" dirty="0"/>
              <a:t> : </a:t>
            </a:r>
            <a:r>
              <a:rPr lang="en-US" sz="1400" dirty="0" err="1"/>
              <a:t>seulement</a:t>
            </a:r>
            <a:r>
              <a:rPr lang="en-US" sz="1400" dirty="0"/>
              <a:t> les </a:t>
            </a:r>
            <a:r>
              <a:rPr lang="en-US" sz="1400" dirty="0" err="1"/>
              <a:t>titres</a:t>
            </a:r>
            <a:endParaRPr lang="en-US" sz="1400" dirty="0"/>
          </a:p>
          <a:p>
            <a:pPr marL="514350" indent="-514350">
              <a:buFont typeface="+mj-lt"/>
              <a:buAutoNum type="arabicPeriod"/>
            </a:pPr>
            <a:r>
              <a:rPr lang="en-US" sz="1400" dirty="0"/>
              <a:t>Une </a:t>
            </a:r>
            <a:r>
              <a:rPr lang="en-US" sz="1400" dirty="0" err="1"/>
              <a:t>feuille</a:t>
            </a:r>
            <a:r>
              <a:rPr lang="en-US" sz="1400" dirty="0"/>
              <a:t> = </a:t>
            </a:r>
            <a:r>
              <a:rPr lang="en-US" sz="1400" dirty="0" err="1"/>
              <a:t>une</a:t>
            </a:r>
            <a:r>
              <a:rPr lang="en-US" sz="1400" dirty="0"/>
              <a:t> table</a:t>
            </a:r>
            <a:br>
              <a:rPr lang="en-US" sz="1400" dirty="0"/>
            </a:br>
            <a:br>
              <a:rPr lang="en-US" sz="1400" dirty="0"/>
            </a:br>
            <a:endParaRPr lang="en-US" sz="1400" dirty="0"/>
          </a:p>
          <a:p>
            <a:pPr marL="514350" indent="-514350">
              <a:buFont typeface="+mj-lt"/>
              <a:buAutoNum type="arabicPeriod"/>
            </a:pPr>
            <a:r>
              <a:rPr lang="en-US" sz="1400" dirty="0"/>
              <a:t>Structure des </a:t>
            </a:r>
            <a:r>
              <a:rPr lang="en-US" sz="1400" dirty="0" err="1"/>
              <a:t>données</a:t>
            </a:r>
            <a:endParaRPr lang="en-US" sz="1400" dirty="0"/>
          </a:p>
          <a:p>
            <a:pPr marL="514350" indent="-514350">
              <a:buFont typeface="+mj-lt"/>
              <a:buAutoNum type="arabicPeriod"/>
            </a:pPr>
            <a:r>
              <a:rPr lang="en-US" sz="1400" dirty="0" err="1"/>
              <a:t>Données</a:t>
            </a:r>
            <a:r>
              <a:rPr lang="en-US" sz="1400" dirty="0"/>
              <a:t> </a:t>
            </a:r>
            <a:r>
              <a:rPr lang="en-US" sz="1400" dirty="0" err="1"/>
              <a:t>numériques</a:t>
            </a:r>
            <a:r>
              <a:rPr lang="en-US" sz="1400" dirty="0"/>
              <a:t> et </a:t>
            </a:r>
            <a:r>
              <a:rPr lang="en-US" sz="1400" dirty="0" err="1"/>
              <a:t>calculs</a:t>
            </a:r>
            <a:r>
              <a:rPr lang="en-US" sz="1400" dirty="0"/>
              <a:t> </a:t>
            </a:r>
            <a:r>
              <a:rPr lang="en-US" sz="1400" dirty="0" err="1"/>
              <a:t>vers</a:t>
            </a:r>
            <a:r>
              <a:rPr lang="en-US" sz="1400" dirty="0"/>
              <a:t> la droite</a:t>
            </a:r>
          </a:p>
          <a:p>
            <a:pPr marL="514350" indent="-514350">
              <a:buFont typeface="+mj-lt"/>
              <a:buAutoNum type="arabicPeriod"/>
            </a:pPr>
            <a:r>
              <a:rPr lang="en-US" sz="1400" dirty="0"/>
              <a:t>Une </a:t>
            </a:r>
            <a:r>
              <a:rPr lang="en-US" sz="1400" dirty="0" err="1"/>
              <a:t>formule</a:t>
            </a:r>
            <a:r>
              <a:rPr lang="en-US" sz="1400" dirty="0"/>
              <a:t> par </a:t>
            </a:r>
            <a:r>
              <a:rPr lang="en-US" sz="1400" dirty="0" err="1"/>
              <a:t>colonne</a:t>
            </a:r>
            <a:endParaRPr lang="en-US" sz="1400" dirty="0"/>
          </a:p>
          <a:p>
            <a:pPr marL="914400" lvl="1" indent="-457200">
              <a:buFont typeface="+mj-lt"/>
              <a:buAutoNum type="alphaLcParenR"/>
            </a:pPr>
            <a:r>
              <a:rPr lang="en-US" sz="1400" dirty="0"/>
              <a:t>Entrée </a:t>
            </a:r>
            <a:r>
              <a:rPr lang="en-US" sz="1400" dirty="0" err="1"/>
              <a:t>manuelle</a:t>
            </a:r>
            <a:r>
              <a:rPr lang="en-US" sz="1400" dirty="0"/>
              <a:t> : on </a:t>
            </a:r>
            <a:r>
              <a:rPr lang="en-US" sz="1400" dirty="0" err="1"/>
              <a:t>ajoute</a:t>
            </a:r>
            <a:r>
              <a:rPr lang="en-US" sz="1400" dirty="0"/>
              <a:t> </a:t>
            </a:r>
            <a:r>
              <a:rPr lang="en-US" sz="1400" dirty="0" err="1"/>
              <a:t>une</a:t>
            </a:r>
            <a:r>
              <a:rPr lang="en-US" sz="1400" dirty="0"/>
              <a:t> </a:t>
            </a:r>
            <a:r>
              <a:rPr lang="en-US" sz="1400" dirty="0" err="1"/>
              <a:t>colonne</a:t>
            </a:r>
            <a:r>
              <a:rPr lang="en-US" sz="1400" dirty="0"/>
              <a:t> et on </a:t>
            </a:r>
            <a:r>
              <a:rPr lang="en-US" sz="1400" dirty="0" err="1"/>
              <a:t>utilise</a:t>
            </a:r>
            <a:r>
              <a:rPr lang="en-US" sz="1400" dirty="0"/>
              <a:t> SI</a:t>
            </a:r>
          </a:p>
          <a:p>
            <a:pPr marL="514350" indent="-514350">
              <a:buFont typeface="+mj-lt"/>
              <a:buAutoNum type="arabicPeriod"/>
            </a:pPr>
            <a:r>
              <a:rPr lang="en-US" sz="1400" dirty="0"/>
              <a:t>Index </a:t>
            </a:r>
            <a:r>
              <a:rPr lang="en-US" sz="1400" dirty="0" err="1"/>
              <a:t>comme</a:t>
            </a:r>
            <a:r>
              <a:rPr lang="en-US" sz="1400" dirty="0"/>
              <a:t> </a:t>
            </a:r>
            <a:r>
              <a:rPr lang="en-US" sz="1400" dirty="0" err="1"/>
              <a:t>colonne</a:t>
            </a:r>
            <a:r>
              <a:rPr lang="en-US" sz="1400" dirty="0"/>
              <a:t> support</a:t>
            </a:r>
          </a:p>
          <a:p>
            <a:pPr marL="514350" indent="-514350">
              <a:buFont typeface="+mj-lt"/>
              <a:buAutoNum type="arabicPeriod"/>
            </a:pPr>
            <a:r>
              <a:rPr lang="en-US" sz="1400" dirty="0"/>
              <a:t>Si tables </a:t>
            </a:r>
            <a:r>
              <a:rPr lang="en-US" sz="1400" dirty="0" err="1"/>
              <a:t>importantes</a:t>
            </a:r>
            <a:r>
              <a:rPr lang="en-US" sz="1400" dirty="0"/>
              <a:t> </a:t>
            </a:r>
            <a:r>
              <a:rPr lang="en-US" sz="1400" dirty="0" err="1"/>
              <a:t>ou</a:t>
            </a:r>
            <a:r>
              <a:rPr lang="en-US" sz="1400" dirty="0"/>
              <a:t> </a:t>
            </a:r>
            <a:r>
              <a:rPr lang="en-US" sz="1400" dirty="0" err="1"/>
              <a:t>ralentissement</a:t>
            </a:r>
            <a:r>
              <a:rPr lang="en-US" sz="1400" dirty="0"/>
              <a:t>, </a:t>
            </a:r>
            <a:r>
              <a:rPr lang="en-US" sz="1400" dirty="0" err="1"/>
              <a:t>regarder</a:t>
            </a:r>
            <a:r>
              <a:rPr lang="en-US" sz="1400" dirty="0"/>
              <a:t> le </a:t>
            </a:r>
            <a:r>
              <a:rPr lang="en-US" sz="1400" dirty="0" err="1"/>
              <a:t>modèle</a:t>
            </a:r>
            <a:r>
              <a:rPr lang="en-US" sz="1400" dirty="0"/>
              <a:t> de </a:t>
            </a:r>
            <a:r>
              <a:rPr lang="en-US" sz="1400" dirty="0" err="1"/>
              <a:t>données</a:t>
            </a:r>
            <a:r>
              <a:rPr lang="en-US" sz="1400" dirty="0"/>
              <a:t>/</a:t>
            </a:r>
            <a:r>
              <a:rPr lang="en-US" sz="1400" dirty="0" err="1"/>
              <a:t>powerquery</a:t>
            </a:r>
            <a:r>
              <a:rPr lang="en-US" sz="1400" dirty="0"/>
              <a:t>.</a:t>
            </a:r>
          </a:p>
        </p:txBody>
      </p:sp>
      <p:pic>
        <p:nvPicPr>
          <p:cNvPr id="5" name="Image 4">
            <a:extLst>
              <a:ext uri="{FF2B5EF4-FFF2-40B4-BE49-F238E27FC236}">
                <a16:creationId xmlns:a16="http://schemas.microsoft.com/office/drawing/2014/main" id="{0CB020BE-7EF3-49FB-A0BA-080157E001D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Glass/>
                    </a14:imgEffect>
                  </a14:imgLayer>
                </a14:imgProps>
              </a:ext>
            </a:extLst>
          </a:blip>
          <a:srcRect l="35125" r="26854"/>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ECF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43612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a:extLst>
              <a:ext uri="{FF2B5EF4-FFF2-40B4-BE49-F238E27FC236}">
                <a16:creationId xmlns:a16="http://schemas.microsoft.com/office/drawing/2014/main" id="{15C334F0-FA74-4606-9995-5A27A04482BA}"/>
              </a:ext>
            </a:extLst>
          </p:cNvPr>
          <p:cNvPicPr>
            <a:picLocks noChangeAspect="1"/>
          </p:cNvPicPr>
          <p:nvPr/>
        </p:nvPicPr>
        <p:blipFill rotWithShape="1">
          <a:blip r:embed="rId2"/>
          <a:srcRect/>
          <a:stretch/>
        </p:blipFill>
        <p:spPr>
          <a:xfrm>
            <a:off x="-3047" y="10"/>
            <a:ext cx="12191999" cy="6857990"/>
          </a:xfrm>
          <a:prstGeom prst="rect">
            <a:avLst/>
          </a:prstGeom>
        </p:spPr>
      </p:pic>
      <p:sp>
        <p:nvSpPr>
          <p:cNvPr id="14"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5">
            <a:extLst>
              <a:ext uri="{FF2B5EF4-FFF2-40B4-BE49-F238E27FC236}">
                <a16:creationId xmlns:a16="http://schemas.microsoft.com/office/drawing/2014/main" id="{4B01BE1A-188A-44DD-B7A8-D93C161BE93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fr-FR" sz="5200" dirty="0">
                <a:solidFill>
                  <a:srgbClr val="FFFFFF"/>
                </a:solidFill>
              </a:rPr>
              <a:t>Merci !</a:t>
            </a:r>
            <a:endParaRPr lang="en-US" sz="5200" dirty="0">
              <a:solidFill>
                <a:srgbClr val="FFFFFF"/>
              </a:solidFill>
            </a:endParaRPr>
          </a:p>
        </p:txBody>
      </p:sp>
      <p:sp>
        <p:nvSpPr>
          <p:cNvPr id="7" name="Sous-titre 6">
            <a:extLst>
              <a:ext uri="{FF2B5EF4-FFF2-40B4-BE49-F238E27FC236}">
                <a16:creationId xmlns:a16="http://schemas.microsoft.com/office/drawing/2014/main" id="{791C36D2-C081-474F-8D1E-F705A0B4B939}"/>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a:solidFill>
                <a:srgbClr val="FFFFFF"/>
              </a:solidFill>
            </a:endParaRPr>
          </a:p>
        </p:txBody>
      </p:sp>
    </p:spTree>
    <p:extLst>
      <p:ext uri="{BB962C8B-B14F-4D97-AF65-F5344CB8AC3E}">
        <p14:creationId xmlns:p14="http://schemas.microsoft.com/office/powerpoint/2010/main" val="2224491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26C01F-42EB-4405-8EF9-A63666A9673B}"/>
              </a:ext>
            </a:extLst>
          </p:cNvPr>
          <p:cNvSpPr>
            <a:spLocks noGrp="1"/>
          </p:cNvSpPr>
          <p:nvPr>
            <p:ph type="title"/>
          </p:nvPr>
        </p:nvSpPr>
        <p:spPr/>
        <p:txBody>
          <a:bodyPr/>
          <a:lstStyle/>
          <a:p>
            <a:r>
              <a:rPr lang="fr-FR" dirty="0"/>
              <a:t>Liens additionnels</a:t>
            </a:r>
            <a:endParaRPr lang="en-US" dirty="0"/>
          </a:p>
        </p:txBody>
      </p:sp>
      <p:sp>
        <p:nvSpPr>
          <p:cNvPr id="3" name="Espace réservé du contenu 2">
            <a:extLst>
              <a:ext uri="{FF2B5EF4-FFF2-40B4-BE49-F238E27FC236}">
                <a16:creationId xmlns:a16="http://schemas.microsoft.com/office/drawing/2014/main" id="{252A67A7-BF11-4CC6-AAD2-CADC6872146D}"/>
              </a:ext>
            </a:extLst>
          </p:cNvPr>
          <p:cNvSpPr>
            <a:spLocks noGrp="1"/>
          </p:cNvSpPr>
          <p:nvPr>
            <p:ph idx="1"/>
          </p:nvPr>
        </p:nvSpPr>
        <p:spPr/>
        <p:txBody>
          <a:bodyPr/>
          <a:lstStyle/>
          <a:p>
            <a:r>
              <a:rPr lang="en-US" dirty="0">
                <a:hlinkClick r:id="rId2"/>
              </a:rPr>
              <a:t>https://jkp-ads.com/Articles/Excel2007TablesVBA.asp</a:t>
            </a:r>
            <a:endParaRPr lang="en-US" dirty="0"/>
          </a:p>
          <a:p>
            <a:r>
              <a:rPr lang="en-US" sz="2800" dirty="0">
                <a:hlinkClick r:id="rId3"/>
              </a:rPr>
              <a:t>http://dailydoseofexcel.com/archives/2015/01/09/finding-the-next-row-in-a-listobject-in-vba/</a:t>
            </a:r>
            <a:r>
              <a:rPr lang="en-US" sz="2800" dirty="0"/>
              <a:t> </a:t>
            </a:r>
          </a:p>
          <a:p>
            <a:r>
              <a:rPr lang="en-US" sz="2800" dirty="0">
                <a:hlinkClick r:id="rId4"/>
              </a:rPr>
              <a:t>https://www.mrexcel.com/board/threads/inserting-rows-with-vba-too-slow.1119738/</a:t>
            </a:r>
            <a:r>
              <a:rPr lang="en-US" dirty="0"/>
              <a:t> </a:t>
            </a:r>
            <a:endParaRPr lang="en-US" sz="2800" dirty="0"/>
          </a:p>
          <a:p>
            <a:endParaRPr lang="en-US" dirty="0"/>
          </a:p>
          <a:p>
            <a:endParaRPr lang="en-US" dirty="0"/>
          </a:p>
        </p:txBody>
      </p:sp>
    </p:spTree>
    <p:extLst>
      <p:ext uri="{BB962C8B-B14F-4D97-AF65-F5344CB8AC3E}">
        <p14:creationId xmlns:p14="http://schemas.microsoft.com/office/powerpoint/2010/main" val="3938521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B808DE-11C0-4594-9DD6-2033B68BA8D2}"/>
              </a:ext>
            </a:extLst>
          </p:cNvPr>
          <p:cNvSpPr>
            <a:spLocks noGrp="1"/>
          </p:cNvSpPr>
          <p:nvPr>
            <p:ph type="title"/>
          </p:nvPr>
        </p:nvSpPr>
        <p:spPr/>
        <p:txBody>
          <a:bodyPr/>
          <a:lstStyle/>
          <a:p>
            <a:r>
              <a:rPr lang="fr-FR" dirty="0"/>
              <a:t>Concernant la structure</a:t>
            </a:r>
            <a:endParaRPr lang="en-US" dirty="0"/>
          </a:p>
        </p:txBody>
      </p:sp>
      <p:sp>
        <p:nvSpPr>
          <p:cNvPr id="3" name="Espace réservé du contenu 2">
            <a:extLst>
              <a:ext uri="{FF2B5EF4-FFF2-40B4-BE49-F238E27FC236}">
                <a16:creationId xmlns:a16="http://schemas.microsoft.com/office/drawing/2014/main" id="{7E47B85C-A999-457F-8E5C-60882E00C1EE}"/>
              </a:ext>
            </a:extLst>
          </p:cNvPr>
          <p:cNvSpPr>
            <a:spLocks noGrp="1"/>
          </p:cNvSpPr>
          <p:nvPr>
            <p:ph idx="1"/>
          </p:nvPr>
        </p:nvSpPr>
        <p:spPr/>
        <p:txBody>
          <a:bodyPr/>
          <a:lstStyle/>
          <a:p>
            <a:endParaRPr lang="en-US"/>
          </a:p>
        </p:txBody>
      </p:sp>
      <p:graphicFrame>
        <p:nvGraphicFramePr>
          <p:cNvPr id="4" name="Espace réservé du contenu 4">
            <a:extLst>
              <a:ext uri="{FF2B5EF4-FFF2-40B4-BE49-F238E27FC236}">
                <a16:creationId xmlns:a16="http://schemas.microsoft.com/office/drawing/2014/main" id="{44D3A36C-2F3F-4904-9F80-B2A21AEC9E61}"/>
              </a:ext>
            </a:extLst>
          </p:cNvPr>
          <p:cNvGraphicFramePr>
            <a:graphicFrameLocks/>
          </p:cNvGraphicFramePr>
          <p:nvPr>
            <p:extLst>
              <p:ext uri="{D42A27DB-BD31-4B8C-83A1-F6EECF244321}">
                <p14:modId xmlns:p14="http://schemas.microsoft.com/office/powerpoint/2010/main" val="2497903315"/>
              </p:ext>
            </p:extLst>
          </p:nvPr>
        </p:nvGraphicFramePr>
        <p:xfrm>
          <a:off x="2066725" y="3097569"/>
          <a:ext cx="4896544" cy="1944216"/>
        </p:xfrm>
        <a:graphic>
          <a:graphicData uri="http://schemas.openxmlformats.org/drawingml/2006/table">
            <a:tbl>
              <a:tblPr firstRow="1" firstCol="1">
                <a:tableStyleId>{5C22544A-7EE6-4342-B048-85BDC9FD1C3A}</a:tableStyleId>
              </a:tblPr>
              <a:tblGrid>
                <a:gridCol w="948174">
                  <a:extLst>
                    <a:ext uri="{9D8B030D-6E8A-4147-A177-3AD203B41FA5}">
                      <a16:colId xmlns:a16="http://schemas.microsoft.com/office/drawing/2014/main" val="123838227"/>
                    </a:ext>
                  </a:extLst>
                </a:gridCol>
                <a:gridCol w="1320840">
                  <a:extLst>
                    <a:ext uri="{9D8B030D-6E8A-4147-A177-3AD203B41FA5}">
                      <a16:colId xmlns:a16="http://schemas.microsoft.com/office/drawing/2014/main" val="2010334913"/>
                    </a:ext>
                  </a:extLst>
                </a:gridCol>
                <a:gridCol w="1283102">
                  <a:extLst>
                    <a:ext uri="{9D8B030D-6E8A-4147-A177-3AD203B41FA5}">
                      <a16:colId xmlns:a16="http://schemas.microsoft.com/office/drawing/2014/main" val="1952747139"/>
                    </a:ext>
                  </a:extLst>
                </a:gridCol>
                <a:gridCol w="1344428">
                  <a:extLst>
                    <a:ext uri="{9D8B030D-6E8A-4147-A177-3AD203B41FA5}">
                      <a16:colId xmlns:a16="http://schemas.microsoft.com/office/drawing/2014/main" val="4160363965"/>
                    </a:ext>
                  </a:extLst>
                </a:gridCol>
              </a:tblGrid>
              <a:tr h="486054">
                <a:tc>
                  <a:txBody>
                    <a:bodyPr/>
                    <a:lstStyle/>
                    <a:p>
                      <a:pPr algn="l" fontAlgn="b"/>
                      <a:r>
                        <a:rPr lang="fr-FR" sz="1100" u="none" strike="noStrike" dirty="0">
                          <a:effectLst/>
                        </a:rPr>
                        <a:t>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err="1">
                          <a:effectLst/>
                        </a:rPr>
                        <a:t>Company</a:t>
                      </a:r>
                      <a:r>
                        <a:rPr lang="fr-FR" sz="1100" u="none" strike="noStrike" dirty="0">
                          <a:effectLst/>
                        </a:rPr>
                        <a:t> ABC</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err="1">
                          <a:effectLst/>
                        </a:rPr>
                        <a:t>Company</a:t>
                      </a:r>
                      <a:r>
                        <a:rPr lang="fr-FR" sz="1100" u="none" strike="noStrike" dirty="0">
                          <a:effectLst/>
                        </a:rPr>
                        <a:t> XYZ</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err="1">
                          <a:effectLst/>
                        </a:rPr>
                        <a:t>Company</a:t>
                      </a:r>
                      <a:r>
                        <a:rPr lang="fr-FR" sz="1100" u="none" strike="noStrike" dirty="0">
                          <a:effectLst/>
                        </a:rPr>
                        <a:t> ZYW</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75555941"/>
                  </a:ext>
                </a:extLst>
              </a:tr>
              <a:tr h="486054">
                <a:tc>
                  <a:txBody>
                    <a:bodyPr/>
                    <a:lstStyle/>
                    <a:p>
                      <a:pPr algn="l" fontAlgn="b"/>
                      <a:r>
                        <a:rPr lang="fr-FR" sz="1100" u="none" strike="noStrike" dirty="0">
                          <a:effectLst/>
                        </a:rPr>
                        <a:t>Product A</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12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14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14  </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14075133"/>
                  </a:ext>
                </a:extLst>
              </a:tr>
              <a:tr h="486054">
                <a:tc>
                  <a:txBody>
                    <a:bodyPr/>
                    <a:lstStyle/>
                    <a:p>
                      <a:pPr algn="l" fontAlgn="b"/>
                      <a:r>
                        <a:rPr lang="fr-FR" sz="1100" u="none" strike="noStrike">
                          <a:effectLst/>
                        </a:rPr>
                        <a:t>Product B</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15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16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18  </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06373581"/>
                  </a:ext>
                </a:extLst>
              </a:tr>
              <a:tr h="486054">
                <a:tc>
                  <a:txBody>
                    <a:bodyPr/>
                    <a:lstStyle/>
                    <a:p>
                      <a:pPr algn="l" fontAlgn="b"/>
                      <a:r>
                        <a:rPr lang="fr-FR" sz="1100" u="none" strike="noStrike">
                          <a:effectLst/>
                        </a:rPr>
                        <a:t>Product C</a:t>
                      </a:r>
                      <a:endParaRPr lang="fr-FR"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12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13  </a:t>
                      </a:r>
                      <a:endParaRPr lang="fr-FR"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fr-FR" sz="1100" u="none" strike="noStrike" dirty="0">
                          <a:effectLst/>
                        </a:rPr>
                        <a:t>              19  </a:t>
                      </a:r>
                      <a:endParaRPr lang="fr-FR"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2877285"/>
                  </a:ext>
                </a:extLst>
              </a:tr>
            </a:tbl>
          </a:graphicData>
        </a:graphic>
      </p:graphicFrame>
    </p:spTree>
    <p:extLst>
      <p:ext uri="{BB962C8B-B14F-4D97-AF65-F5344CB8AC3E}">
        <p14:creationId xmlns:p14="http://schemas.microsoft.com/office/powerpoint/2010/main" val="1431682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3C5EC3-5337-41E9-B169-DEC6BF9238D9}"/>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t>Rappels de base</a:t>
            </a:r>
          </a:p>
        </p:txBody>
      </p:sp>
      <p:sp>
        <p:nvSpPr>
          <p:cNvPr id="4" name="Espace réservé du contenu 3">
            <a:extLst>
              <a:ext uri="{FF2B5EF4-FFF2-40B4-BE49-F238E27FC236}">
                <a16:creationId xmlns:a16="http://schemas.microsoft.com/office/drawing/2014/main" id="{5D4016CF-9296-489A-B344-346182C990A1}"/>
              </a:ext>
            </a:extLst>
          </p:cNvPr>
          <p:cNvSpPr>
            <a:spLocks noGrp="1"/>
          </p:cNvSpPr>
          <p:nvPr>
            <p:ph idx="1"/>
          </p:nvPr>
        </p:nvSpPr>
        <p:spPr>
          <a:xfrm>
            <a:off x="4965431" y="2438400"/>
            <a:ext cx="6586489" cy="3785419"/>
          </a:xfrm>
        </p:spPr>
        <p:txBody>
          <a:bodyPr vert="horz" lIns="91440" tIns="45720" rIns="91440" bIns="45720" numCol="2" spcCol="72000" rtlCol="0">
            <a:normAutofit/>
          </a:bodyPr>
          <a:lstStyle/>
          <a:p>
            <a:r>
              <a:rPr lang="en-US" sz="2000" dirty="0"/>
              <a:t>Avant le VBA</a:t>
            </a:r>
          </a:p>
          <a:p>
            <a:r>
              <a:rPr lang="en-US" sz="2000" dirty="0"/>
              <a:t>Visual Basic Editor</a:t>
            </a:r>
          </a:p>
          <a:p>
            <a:r>
              <a:rPr lang="en-US" sz="2000" dirty="0"/>
              <a:t>Variables et Objects</a:t>
            </a:r>
          </a:p>
          <a:p>
            <a:r>
              <a:rPr lang="en-US" sz="2000" dirty="0"/>
              <a:t>Loops: for…to…next</a:t>
            </a:r>
          </a:p>
          <a:p>
            <a:r>
              <a:rPr lang="en-US" sz="2000" dirty="0"/>
              <a:t>Conditions : if…then…elseif…endif</a:t>
            </a:r>
          </a:p>
        </p:txBody>
      </p:sp>
      <p:pic>
        <p:nvPicPr>
          <p:cNvPr id="7" name="Image 6">
            <a:extLst>
              <a:ext uri="{FF2B5EF4-FFF2-40B4-BE49-F238E27FC236}">
                <a16:creationId xmlns:a16="http://schemas.microsoft.com/office/drawing/2014/main" id="{45B5FBC1-0201-426D-B6E2-1CAC65878879}"/>
              </a:ext>
            </a:extLst>
          </p:cNvPr>
          <p:cNvPicPr>
            <a:picLocks noChangeAspect="1"/>
          </p:cNvPicPr>
          <p:nvPr/>
        </p:nvPicPr>
        <p:blipFill rotWithShape="1">
          <a:blip r:embed="rId2"/>
          <a:srcRect l="35125" r="26854"/>
          <a:stretch/>
        </p:blipFill>
        <p:spPr>
          <a:xfrm>
            <a:off x="20" y="10"/>
            <a:ext cx="4635571" cy="6857990"/>
          </a:xfrm>
          <a:prstGeom prst="rect">
            <a:avLst/>
          </a:prstGeom>
          <a:effectLst/>
        </p:spPr>
      </p:pic>
      <p:cxnSp>
        <p:nvCxnSpPr>
          <p:cNvPr id="59" name="Straight Connector 5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DECF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86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49FBB2-9442-41A9-B3CA-79F7495F09FC}"/>
              </a:ext>
            </a:extLst>
          </p:cNvPr>
          <p:cNvSpPr>
            <a:spLocks noGrp="1"/>
          </p:cNvSpPr>
          <p:nvPr>
            <p:ph type="title"/>
          </p:nvPr>
        </p:nvSpPr>
        <p:spPr>
          <a:xfrm>
            <a:off x="640080" y="325369"/>
            <a:ext cx="4368602" cy="1956841"/>
          </a:xfrm>
        </p:spPr>
        <p:txBody>
          <a:bodyPr anchor="b">
            <a:normAutofit/>
          </a:bodyPr>
          <a:lstStyle/>
          <a:p>
            <a:r>
              <a:rPr lang="fr-FR" sz="5400"/>
              <a:t>Avant le VBA</a:t>
            </a:r>
          </a:p>
        </p:txBody>
      </p:sp>
      <p:sp>
        <p:nvSpPr>
          <p:cNvPr id="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C615CEFC-1ACD-4E60-85B8-DB3BD181D95A}"/>
              </a:ext>
            </a:extLst>
          </p:cNvPr>
          <p:cNvSpPr>
            <a:spLocks noGrp="1"/>
          </p:cNvSpPr>
          <p:nvPr>
            <p:ph idx="1"/>
          </p:nvPr>
        </p:nvSpPr>
        <p:spPr>
          <a:xfrm>
            <a:off x="640080" y="2872899"/>
            <a:ext cx="4243589" cy="3320668"/>
          </a:xfrm>
        </p:spPr>
        <p:txBody>
          <a:bodyPr>
            <a:normAutofit/>
          </a:bodyPr>
          <a:lstStyle/>
          <a:p>
            <a:r>
              <a:rPr lang="fr-FR" sz="2200" dirty="0"/>
              <a:t>Ne pas réinventer les fonctions d’Excel (ou d’autres logiciels spécialisés)</a:t>
            </a:r>
          </a:p>
          <a:p>
            <a:r>
              <a:rPr lang="fr-FR" sz="2200" dirty="0"/>
              <a:t>Ouvrir le fichier </a:t>
            </a:r>
            <a:br>
              <a:rPr lang="fr-FR" sz="2200" dirty="0"/>
            </a:br>
            <a:r>
              <a:rPr lang="fr-FR" sz="2200" dirty="0"/>
              <a:t>"00 - fonctions_avant_vba.xlsx"</a:t>
            </a:r>
          </a:p>
          <a:p>
            <a:r>
              <a:rPr lang="fr-FR" sz="2200" dirty="0"/>
              <a:t>En particulier : </a:t>
            </a:r>
          </a:p>
          <a:p>
            <a:pPr lvl="1"/>
            <a:r>
              <a:rPr lang="fr-FR" sz="1800" dirty="0" err="1"/>
              <a:t>PowerQuery</a:t>
            </a:r>
            <a:endParaRPr lang="fr-FR" sz="1800" dirty="0"/>
          </a:p>
          <a:p>
            <a:pPr lvl="1"/>
            <a:r>
              <a:rPr lang="fr-FR" sz="1800" dirty="0"/>
              <a:t>Les fonctions dynamiques matricielles : </a:t>
            </a:r>
            <a:r>
              <a:rPr lang="fr-FR" sz="1800" dirty="0" err="1"/>
              <a:t>Application.Worksheetfunction</a:t>
            </a:r>
            <a:r>
              <a:rPr lang="fr-FR" sz="1800" dirty="0"/>
              <a:t>…</a:t>
            </a:r>
          </a:p>
        </p:txBody>
      </p:sp>
      <p:pic>
        <p:nvPicPr>
          <p:cNvPr id="9" name="Image 8">
            <a:extLst>
              <a:ext uri="{FF2B5EF4-FFF2-40B4-BE49-F238E27FC236}">
                <a16:creationId xmlns:a16="http://schemas.microsoft.com/office/drawing/2014/main" id="{D4E3FE62-E737-4009-A3FE-2D87D4EFB082}"/>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3097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46">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2A450EE-DF8E-4FB7-A4EA-F3F501142DBB}"/>
              </a:ext>
            </a:extLst>
          </p:cNvPr>
          <p:cNvSpPr>
            <a:spLocks noGrp="1"/>
          </p:cNvSpPr>
          <p:nvPr>
            <p:ph type="title"/>
          </p:nvPr>
        </p:nvSpPr>
        <p:spPr>
          <a:xfrm>
            <a:off x="5297762" y="329184"/>
            <a:ext cx="6251110" cy="1783080"/>
          </a:xfrm>
        </p:spPr>
        <p:txBody>
          <a:bodyPr anchor="b">
            <a:normAutofit/>
          </a:bodyPr>
          <a:lstStyle/>
          <a:p>
            <a:r>
              <a:rPr lang="fr-FR" sz="5400"/>
              <a:t>Préparation</a:t>
            </a:r>
          </a:p>
        </p:txBody>
      </p:sp>
      <p:pic>
        <p:nvPicPr>
          <p:cNvPr id="6" name="Image 5">
            <a:extLst>
              <a:ext uri="{FF2B5EF4-FFF2-40B4-BE49-F238E27FC236}">
                <a16:creationId xmlns:a16="http://schemas.microsoft.com/office/drawing/2014/main" id="{9D9DC613-C01C-4E29-981D-5D339B65F167}"/>
              </a:ext>
            </a:extLst>
          </p:cNvPr>
          <p:cNvPicPr>
            <a:picLocks noChangeAspect="1"/>
          </p:cNvPicPr>
          <p:nvPr/>
        </p:nvPicPr>
        <p:blipFill rotWithShape="1">
          <a:blip r:embed="rId2"/>
          <a:srcRect l="30724" r="310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5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B5FFB43D-4848-4068-99FC-7147809FCB8E}"/>
              </a:ext>
            </a:extLst>
          </p:cNvPr>
          <p:cNvSpPr>
            <a:spLocks noGrp="1"/>
          </p:cNvSpPr>
          <p:nvPr>
            <p:ph idx="1"/>
          </p:nvPr>
        </p:nvSpPr>
        <p:spPr>
          <a:xfrm>
            <a:off x="5297762" y="2706624"/>
            <a:ext cx="6251110" cy="3483864"/>
          </a:xfrm>
        </p:spPr>
        <p:txBody>
          <a:bodyPr>
            <a:normAutofit/>
          </a:bodyPr>
          <a:lstStyle/>
          <a:p>
            <a:r>
              <a:rPr lang="fr-FR" sz="2200"/>
              <a:t>XLSX ou XLSM</a:t>
            </a:r>
          </a:p>
          <a:p>
            <a:r>
              <a:rPr lang="fr-FR" sz="2200"/>
              <a:t>Menu Développeur</a:t>
            </a:r>
          </a:p>
          <a:p>
            <a:r>
              <a:rPr lang="fr-FR" sz="2200"/>
              <a:t>Paramètres de sécurité</a:t>
            </a:r>
          </a:p>
          <a:p>
            <a:r>
              <a:rPr lang="fr-FR" sz="2200"/>
              <a:t>Commentaires</a:t>
            </a:r>
          </a:p>
          <a:p>
            <a:r>
              <a:rPr lang="fr-FR" sz="2200"/>
              <a:t>Retour à la ligne [ESPACE] _</a:t>
            </a:r>
          </a:p>
          <a:p>
            <a:r>
              <a:rPr lang="fr-FR" sz="2200"/>
              <a:t>ALT+F11</a:t>
            </a:r>
          </a:p>
          <a:p>
            <a:endParaRPr lang="fr-FR" sz="2200"/>
          </a:p>
          <a:p>
            <a:endParaRPr lang="fr-FR" sz="2200" dirty="0"/>
          </a:p>
        </p:txBody>
      </p:sp>
    </p:spTree>
    <p:extLst>
      <p:ext uri="{BB962C8B-B14F-4D97-AF65-F5344CB8AC3E}">
        <p14:creationId xmlns:p14="http://schemas.microsoft.com/office/powerpoint/2010/main" val="3543101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F5E94EF-B0DF-4149-A4AB-122091EA595B}"/>
              </a:ext>
            </a:extLst>
          </p:cNvPr>
          <p:cNvSpPr>
            <a:spLocks noGrp="1"/>
          </p:cNvSpPr>
          <p:nvPr>
            <p:ph type="title"/>
          </p:nvPr>
        </p:nvSpPr>
        <p:spPr>
          <a:xfrm>
            <a:off x="640080" y="325369"/>
            <a:ext cx="4368602" cy="1956841"/>
          </a:xfrm>
        </p:spPr>
        <p:txBody>
          <a:bodyPr anchor="b">
            <a:normAutofit/>
          </a:bodyPr>
          <a:lstStyle/>
          <a:p>
            <a:r>
              <a:rPr lang="fr-FR" sz="5400"/>
              <a:t>Internet</a:t>
            </a:r>
          </a:p>
        </p:txBody>
      </p:sp>
      <p:sp>
        <p:nvSpPr>
          <p:cNvPr id="3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1D06B65-6362-4A9B-B618-C522D574F607}"/>
              </a:ext>
            </a:extLst>
          </p:cNvPr>
          <p:cNvSpPr>
            <a:spLocks noGrp="1"/>
          </p:cNvSpPr>
          <p:nvPr>
            <p:ph idx="1"/>
          </p:nvPr>
        </p:nvSpPr>
        <p:spPr>
          <a:xfrm>
            <a:off x="640080" y="2872899"/>
            <a:ext cx="4243589" cy="3320668"/>
          </a:xfrm>
        </p:spPr>
        <p:txBody>
          <a:bodyPr>
            <a:normAutofit/>
          </a:bodyPr>
          <a:lstStyle/>
          <a:p>
            <a:r>
              <a:rPr lang="fr-FR" sz="1700"/>
              <a:t>Google "Excel VBA …« </a:t>
            </a:r>
          </a:p>
          <a:p>
            <a:pPr lvl="1"/>
            <a:r>
              <a:rPr lang="fr-FR" sz="1700"/>
              <a:t>https://stackoverflow.com</a:t>
            </a:r>
          </a:p>
          <a:p>
            <a:r>
              <a:rPr lang="fr-FR" sz="1700"/>
              <a:t>Les notions de bases pour comprendre et adapter du code déjà écrit</a:t>
            </a:r>
          </a:p>
          <a:p>
            <a:r>
              <a:rPr lang="fr-FR" sz="1700"/>
              <a:t>Présence ou pas de DIM et OPTION EXPLICIT</a:t>
            </a:r>
          </a:p>
          <a:p>
            <a:r>
              <a:rPr lang="fr-FR" sz="1700"/>
              <a:t>Nom des variables</a:t>
            </a:r>
          </a:p>
          <a:p>
            <a:r>
              <a:rPr lang="fr-FR" sz="1700"/>
              <a:t>Références implicites ou pas (activesheet)</a:t>
            </a:r>
          </a:p>
          <a:p>
            <a:r>
              <a:rPr lang="fr-FR" sz="1700"/>
              <a:t>Toujours comprendre avant d’utiliser.</a:t>
            </a:r>
          </a:p>
        </p:txBody>
      </p:sp>
      <p:pic>
        <p:nvPicPr>
          <p:cNvPr id="5" name="Image 4">
            <a:extLst>
              <a:ext uri="{FF2B5EF4-FFF2-40B4-BE49-F238E27FC236}">
                <a16:creationId xmlns:a16="http://schemas.microsoft.com/office/drawing/2014/main" id="{32212E5D-A981-4D5C-8BC2-1438A6395E58}"/>
              </a:ext>
            </a:extLst>
          </p:cNvPr>
          <p:cNvPicPr>
            <a:picLocks noChangeAspect="1"/>
          </p:cNvPicPr>
          <p:nvPr/>
        </p:nvPicPr>
        <p:blipFill rotWithShape="1">
          <a:blip r:embed="rId2"/>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33087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8AC2867-5E93-415A-AE7E-697D17A1EAF9}"/>
              </a:ext>
            </a:extLst>
          </p:cNvPr>
          <p:cNvSpPr>
            <a:spLocks noGrp="1"/>
          </p:cNvSpPr>
          <p:nvPr>
            <p:ph type="title"/>
          </p:nvPr>
        </p:nvSpPr>
        <p:spPr>
          <a:xfrm>
            <a:off x="640080" y="325369"/>
            <a:ext cx="4368602" cy="1956841"/>
          </a:xfrm>
        </p:spPr>
        <p:txBody>
          <a:bodyPr anchor="b">
            <a:normAutofit/>
          </a:bodyPr>
          <a:lstStyle/>
          <a:p>
            <a:r>
              <a:rPr lang="fr-FR" sz="5400">
                <a:effectLst/>
              </a:rPr>
              <a:t>Variables (1)</a:t>
            </a:r>
            <a:endParaRPr lang="fr-FR" sz="5400"/>
          </a:p>
        </p:txBody>
      </p:sp>
      <p:sp>
        <p:nvSpPr>
          <p:cNvPr id="4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1A137CFC-BCB8-45BB-B640-796F196D39D3}"/>
              </a:ext>
            </a:extLst>
          </p:cNvPr>
          <p:cNvSpPr>
            <a:spLocks noGrp="1"/>
          </p:cNvSpPr>
          <p:nvPr>
            <p:ph idx="1"/>
          </p:nvPr>
        </p:nvSpPr>
        <p:spPr>
          <a:xfrm>
            <a:off x="640080" y="2872899"/>
            <a:ext cx="4243589" cy="3320668"/>
          </a:xfrm>
        </p:spPr>
        <p:txBody>
          <a:bodyPr>
            <a:normAutofit/>
          </a:bodyPr>
          <a:lstStyle/>
          <a:p>
            <a:r>
              <a:rPr lang="fr-FR" sz="2200" dirty="0" err="1"/>
              <a:t>Sub</a:t>
            </a:r>
            <a:r>
              <a:rPr lang="fr-FR" sz="2200" dirty="0"/>
              <a:t>… End </a:t>
            </a:r>
            <a:r>
              <a:rPr lang="fr-FR" sz="2200" dirty="0" err="1"/>
              <a:t>Sub</a:t>
            </a:r>
            <a:endParaRPr lang="fr-FR" sz="2200" dirty="0"/>
          </a:p>
          <a:p>
            <a:r>
              <a:rPr lang="fr-FR" sz="2200" dirty="0"/>
              <a:t>Option Explicit (Dans VBE, Outils – Options – Déclarations des variables obligatoire)</a:t>
            </a:r>
          </a:p>
          <a:p>
            <a:r>
              <a:rPr lang="fr-FR" sz="2200" dirty="0"/>
              <a:t>Variables (long, string, etc.)</a:t>
            </a:r>
          </a:p>
          <a:p>
            <a:pPr lvl="1"/>
            <a:r>
              <a:rPr lang="en-US" sz="2200" dirty="0"/>
              <a:t>Dim </a:t>
            </a:r>
            <a:r>
              <a:rPr lang="en-US" sz="2200" dirty="0" err="1"/>
              <a:t>lRow</a:t>
            </a:r>
            <a:r>
              <a:rPr lang="en-US" sz="2200" dirty="0"/>
              <a:t> As Long</a:t>
            </a:r>
          </a:p>
          <a:p>
            <a:pPr lvl="1"/>
            <a:r>
              <a:rPr lang="fr-FR" sz="2200" dirty="0" err="1"/>
              <a:t>lRow</a:t>
            </a:r>
            <a:r>
              <a:rPr lang="fr-FR" sz="2200" dirty="0"/>
              <a:t> = 10</a:t>
            </a:r>
          </a:p>
        </p:txBody>
      </p:sp>
      <p:pic>
        <p:nvPicPr>
          <p:cNvPr id="8" name="Image 7">
            <a:extLst>
              <a:ext uri="{FF2B5EF4-FFF2-40B4-BE49-F238E27FC236}">
                <a16:creationId xmlns:a16="http://schemas.microsoft.com/office/drawing/2014/main" id="{05EDADFE-8C6A-4905-AB7D-96B0D7DE1CC5}"/>
              </a:ext>
            </a:extLst>
          </p:cNvPr>
          <p:cNvPicPr>
            <a:picLocks noChangeAspect="1"/>
          </p:cNvPicPr>
          <p:nvPr/>
        </p:nvPicPr>
        <p:blipFill rotWithShape="1">
          <a:blip r:embed="rId2"/>
          <a:srcRect l="5578" r="274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73101361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12510</TotalTime>
  <Words>1393</Words>
  <Application>Microsoft Office PowerPoint</Application>
  <PresentationFormat>Grand écran</PresentationFormat>
  <Paragraphs>275</Paragraphs>
  <Slides>31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31</vt:i4>
      </vt:variant>
    </vt:vector>
  </HeadingPairs>
  <TitlesOfParts>
    <vt:vector size="35" baseType="lpstr">
      <vt:lpstr>Arial</vt:lpstr>
      <vt:lpstr>Calibri</vt:lpstr>
      <vt:lpstr>Calibri Light</vt:lpstr>
      <vt:lpstr>Thème Office</vt:lpstr>
      <vt:lpstr>Séminaire VBA  ListObjects</vt:lpstr>
      <vt:lpstr>Sommaire</vt:lpstr>
      <vt:lpstr>10 bonnes pratiques</vt:lpstr>
      <vt:lpstr>Concernant la structure</vt:lpstr>
      <vt:lpstr>Rappels de base</vt:lpstr>
      <vt:lpstr>Avant le VBA</vt:lpstr>
      <vt:lpstr>Préparation</vt:lpstr>
      <vt:lpstr>Internet</vt:lpstr>
      <vt:lpstr>Variables (1)</vt:lpstr>
      <vt:lpstr>Variables</vt:lpstr>
      <vt:lpstr>Variables (2)</vt:lpstr>
      <vt:lpstr>Introduction à la notion d’objet dans Excel.</vt:lpstr>
      <vt:lpstr>Présentation PowerPoint</vt:lpstr>
      <vt:lpstr>Boucles : For…</vt:lpstr>
      <vt:lpstr>Conditions</vt:lpstr>
      <vt:lpstr>Userform : msgbox, inputbox,  textbox, boutons d’options, boutons de commande et bien plus</vt:lpstr>
      <vt:lpstr>Autres astuces</vt:lpstr>
      <vt:lpstr>Conclusion de cette présentation des fondamentaux du VBA</vt:lpstr>
      <vt:lpstr>Sommaire</vt:lpstr>
      <vt:lpstr>Mes méthodes de Range</vt:lpstr>
      <vt:lpstr>Les propriétés de Range</vt:lpstr>
      <vt:lpstr>ListObjects</vt:lpstr>
      <vt:lpstr>ListObject</vt:lpstr>
      <vt:lpstr>ListColumn(s)</vt:lpstr>
      <vt:lpstr>ListRow(s)</vt:lpstr>
      <vt:lpstr>Jouer au légo : Exemples avancés et code réutilisable</vt:lpstr>
      <vt:lpstr>Les leçons durement apprises !</vt:lpstr>
      <vt:lpstr>Autres sujets avancés</vt:lpstr>
      <vt:lpstr>Quelques citations (en Anglais)!</vt:lpstr>
      <vt:lpstr>Merci !</vt:lpstr>
      <vt:lpstr>Liens additionnels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Gaëtan Mourmant</dc:creator>
  <cp:lastModifiedBy>Gaëtan Mourmant</cp:lastModifiedBy>
  <cp:revision>53</cp:revision>
  <dcterms:created xsi:type="dcterms:W3CDTF">2021-01-05T23:41:22Z</dcterms:created>
  <dcterms:modified xsi:type="dcterms:W3CDTF">2021-04-02T18:00:05Z</dcterms:modified>
</cp:coreProperties>
</file>